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98" r:id="rId4"/>
    <p:sldId id="257" r:id="rId5"/>
    <p:sldId id="259" r:id="rId6"/>
    <p:sldId id="258" r:id="rId7"/>
    <p:sldId id="278" r:id="rId8"/>
    <p:sldId id="311" r:id="rId9"/>
    <p:sldId id="261" r:id="rId10"/>
    <p:sldId id="312" r:id="rId11"/>
    <p:sldId id="300" r:id="rId12"/>
    <p:sldId id="310" r:id="rId13"/>
    <p:sldId id="309" r:id="rId14"/>
    <p:sldId id="262" r:id="rId15"/>
    <p:sldId id="319" r:id="rId16"/>
    <p:sldId id="318" r:id="rId17"/>
    <p:sldId id="317" r:id="rId18"/>
    <p:sldId id="316" r:id="rId19"/>
    <p:sldId id="315" r:id="rId20"/>
    <p:sldId id="314" r:id="rId21"/>
    <p:sldId id="313" r:id="rId22"/>
    <p:sldId id="327" r:id="rId23"/>
    <p:sldId id="323" r:id="rId24"/>
    <p:sldId id="324" r:id="rId25"/>
    <p:sldId id="325" r:id="rId26"/>
    <p:sldId id="321" r:id="rId27"/>
    <p:sldId id="322" r:id="rId28"/>
    <p:sldId id="326" r:id="rId29"/>
    <p:sldId id="301" r:id="rId30"/>
    <p:sldId id="260" r:id="rId31"/>
    <p:sldId id="345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295" r:id="rId44"/>
    <p:sldId id="339" r:id="rId45"/>
    <p:sldId id="273" r:id="rId46"/>
    <p:sldId id="274" r:id="rId47"/>
    <p:sldId id="275" r:id="rId48"/>
    <p:sldId id="276" r:id="rId49"/>
    <p:sldId id="277" r:id="rId50"/>
    <p:sldId id="340" r:id="rId51"/>
    <p:sldId id="341" r:id="rId52"/>
    <p:sldId id="292" r:id="rId53"/>
    <p:sldId id="302" r:id="rId54"/>
    <p:sldId id="344" r:id="rId55"/>
    <p:sldId id="304" r:id="rId56"/>
    <p:sldId id="305" r:id="rId57"/>
    <p:sldId id="342" r:id="rId58"/>
    <p:sldId id="343" r:id="rId59"/>
    <p:sldId id="303" r:id="rId60"/>
    <p:sldId id="307" r:id="rId61"/>
    <p:sldId id="346" r:id="rId62"/>
    <p:sldId id="347" r:id="rId63"/>
    <p:sldId id="348" r:id="rId64"/>
    <p:sldId id="306" r:id="rId65"/>
    <p:sldId id="308" r:id="rId66"/>
    <p:sldId id="294" r:id="rId67"/>
    <p:sldId id="349" r:id="rId68"/>
    <p:sldId id="293" r:id="rId6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4" autoAdjust="0"/>
    <p:restoredTop sz="94660"/>
  </p:normalViewPr>
  <p:slideViewPr>
    <p:cSldViewPr snapToGrid="0">
      <p:cViewPr varScale="1">
        <p:scale>
          <a:sx n="65" d="100"/>
          <a:sy n="65" d="100"/>
        </p:scale>
        <p:origin x="-60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00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30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18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35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8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82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88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09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40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68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57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6F965-FAFC-49B9-9053-160B74058023}" type="datetimeFigureOut">
              <a:rPr lang="es-ES" smtClean="0"/>
              <a:pPr/>
              <a:t>12/03/2019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A46EC-5F13-4642-AA06-0110EAF3DC4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95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ghcharts.com/blog/data-science/highcharts-for-r-users/" TargetMode="External"/><Relationship Id="rId3" Type="http://schemas.openxmlformats.org/officeDocument/2006/relationships/hyperlink" Target="https://www.statmethods.net/graphs/index.html" TargetMode="External"/><Relationship Id="rId7" Type="http://schemas.openxmlformats.org/officeDocument/2006/relationships/hyperlink" Target="http://jkunst.com/highcharter/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github.io/dygraphs/" TargetMode="External"/><Relationship Id="rId5" Type="http://schemas.openxmlformats.org/officeDocument/2006/relationships/hyperlink" Target="http://r-statistics.co/Top50-Ggplot2-Visualizations-MasterList-R-Code.html" TargetMode="External"/><Relationship Id="rId10" Type="http://schemas.openxmlformats.org/officeDocument/2006/relationships/hyperlink" Target="https://rstudio.github.io/DT/" TargetMode="External"/><Relationship Id="rId4" Type="http://schemas.openxmlformats.org/officeDocument/2006/relationships/hyperlink" Target="https://plot.ly/r/" TargetMode="External"/><Relationship Id="rId9" Type="http://schemas.openxmlformats.org/officeDocument/2006/relationships/hyperlink" Target="https://github.com/smartinsightsfromdata/rpivotTabl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gif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3240" y="139337"/>
            <a:ext cx="11901947" cy="1272494"/>
          </a:xfrm>
        </p:spPr>
        <p:txBody>
          <a:bodyPr>
            <a:normAutofit fontScale="90000"/>
          </a:bodyPr>
          <a:lstStyle/>
          <a:p>
            <a:r>
              <a:rPr lang="es-CR" sz="5400" dirty="0"/>
              <a:t>Visualización de datos univariados, </a:t>
            </a:r>
            <a:r>
              <a:rPr lang="es-CR" sz="5400" dirty="0" smtClean="0"/>
              <a:t>multivariados, tablas </a:t>
            </a:r>
            <a:r>
              <a:rPr lang="es-CR" sz="5400" dirty="0"/>
              <a:t>y el </a:t>
            </a:r>
            <a:r>
              <a:rPr lang="es-CR" sz="5400" dirty="0" err="1"/>
              <a:t>Story</a:t>
            </a:r>
            <a:r>
              <a:rPr lang="es-CR" sz="5400" dirty="0"/>
              <a:t> Line</a:t>
            </a:r>
            <a:endParaRPr lang="es-ES" sz="5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26187" y="5949003"/>
            <a:ext cx="9144000" cy="760956"/>
          </a:xfrm>
        </p:spPr>
        <p:txBody>
          <a:bodyPr>
            <a:normAutofit/>
          </a:bodyPr>
          <a:lstStyle/>
          <a:p>
            <a:pPr algn="r"/>
            <a:r>
              <a:rPr lang="es-CR" sz="4000" dirty="0"/>
              <a:t>Oscar Centeno Mora</a:t>
            </a:r>
            <a:endParaRPr lang="es-ES" sz="4000" dirty="0"/>
          </a:p>
        </p:txBody>
      </p:sp>
      <p:pic>
        <p:nvPicPr>
          <p:cNvPr id="1026" name="Picture 2" descr="Image result for data visualiz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5" y="2104373"/>
            <a:ext cx="60579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ta visualiz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85" y="1927817"/>
            <a:ext cx="48577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3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85058" y="954767"/>
            <a:ext cx="10515600" cy="5649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dirty="0" smtClean="0"/>
              <a:t>Para el presente curso, se utilizan principalmente los siguientes enlaces:</a:t>
            </a:r>
          </a:p>
          <a:p>
            <a:pPr marL="0" indent="0">
              <a:buNone/>
            </a:pPr>
            <a:endParaRPr lang="es-CR" sz="2400" dirty="0"/>
          </a:p>
          <a:p>
            <a:pPr marL="0" indent="0">
              <a:buNone/>
            </a:pPr>
            <a:r>
              <a:rPr lang="es-CR" sz="2400" dirty="0">
                <a:hlinkClick r:id="rId2"/>
              </a:rPr>
              <a:t>https://www.r-graph-gallery.com/</a:t>
            </a:r>
            <a:r>
              <a:rPr lang="es-CR" sz="2400" dirty="0"/>
              <a:t> </a:t>
            </a:r>
            <a:endParaRPr lang="es-CR" sz="2400" dirty="0" smtClean="0">
              <a:hlinkClick r:id="rId3"/>
            </a:endParaRPr>
          </a:p>
          <a:p>
            <a:pPr marL="0" indent="0">
              <a:buNone/>
            </a:pPr>
            <a:r>
              <a:rPr lang="es-CR" sz="2400" dirty="0" smtClean="0">
                <a:hlinkClick r:id="rId3"/>
              </a:rPr>
              <a:t>https</a:t>
            </a:r>
            <a:r>
              <a:rPr lang="es-CR" sz="2400" dirty="0">
                <a:hlinkClick r:id="rId3"/>
              </a:rPr>
              <a:t>://</a:t>
            </a:r>
            <a:r>
              <a:rPr lang="es-CR" sz="2400" dirty="0" smtClean="0">
                <a:hlinkClick r:id="rId3"/>
              </a:rPr>
              <a:t>www.statmethods.net/graphs/index.html</a:t>
            </a:r>
            <a:endParaRPr lang="es-CR" sz="2400" dirty="0" smtClean="0"/>
          </a:p>
          <a:p>
            <a:pPr marL="0" indent="0">
              <a:buNone/>
            </a:pPr>
            <a:r>
              <a:rPr lang="es-CR" sz="2400" dirty="0" smtClean="0">
                <a:hlinkClick r:id="rId4"/>
              </a:rPr>
              <a:t>https</a:t>
            </a:r>
            <a:r>
              <a:rPr lang="es-CR" sz="2400" dirty="0">
                <a:hlinkClick r:id="rId4"/>
              </a:rPr>
              <a:t>://plot.ly/r</a:t>
            </a:r>
            <a:r>
              <a:rPr lang="es-CR" sz="2400" dirty="0" smtClean="0">
                <a:hlinkClick r:id="rId4"/>
              </a:rPr>
              <a:t>/</a:t>
            </a:r>
            <a:endParaRPr lang="es-CR" sz="2400" dirty="0" smtClean="0"/>
          </a:p>
          <a:p>
            <a:pPr marL="0" indent="0">
              <a:buNone/>
            </a:pPr>
            <a:r>
              <a:rPr lang="es-CR" sz="2400" dirty="0">
                <a:hlinkClick r:id="rId5"/>
              </a:rPr>
              <a:t>http://</a:t>
            </a:r>
            <a:r>
              <a:rPr lang="es-CR" sz="2400" dirty="0" smtClean="0">
                <a:hlinkClick r:id="rId5"/>
              </a:rPr>
              <a:t>r-statistics.co/Top50-Ggplot2-Visualizations-MasterList-R-Code.html</a:t>
            </a:r>
            <a:endParaRPr lang="es-CR" sz="2400" dirty="0" smtClean="0"/>
          </a:p>
          <a:p>
            <a:pPr marL="0" indent="0">
              <a:buNone/>
            </a:pPr>
            <a:r>
              <a:rPr lang="es-CR" sz="2400" dirty="0">
                <a:hlinkClick r:id="rId6"/>
              </a:rPr>
              <a:t>https://rstudio.github.io/dygraphs</a:t>
            </a:r>
            <a:r>
              <a:rPr lang="es-CR" sz="2400" dirty="0" smtClean="0">
                <a:hlinkClick r:id="rId6"/>
              </a:rPr>
              <a:t>/</a:t>
            </a:r>
            <a:endParaRPr lang="es-CR" sz="2400" dirty="0" smtClean="0"/>
          </a:p>
          <a:p>
            <a:pPr marL="0" indent="0">
              <a:buNone/>
            </a:pPr>
            <a:r>
              <a:rPr lang="es-CR" sz="2400" dirty="0">
                <a:hlinkClick r:id="rId7"/>
              </a:rPr>
              <a:t>http://jkunst.com/highcharter</a:t>
            </a:r>
            <a:r>
              <a:rPr lang="es-CR" sz="2400" dirty="0" smtClean="0">
                <a:hlinkClick r:id="rId7"/>
              </a:rPr>
              <a:t>/</a:t>
            </a:r>
            <a:endParaRPr lang="es-CR" sz="2400" dirty="0" smtClean="0"/>
          </a:p>
          <a:p>
            <a:pPr marL="0" indent="0">
              <a:buNone/>
            </a:pPr>
            <a:r>
              <a:rPr lang="es-CR" sz="2400" dirty="0">
                <a:hlinkClick r:id="rId8"/>
              </a:rPr>
              <a:t>https://www.highcharts.com/blog/data-science/highcharts-for-r-users</a:t>
            </a:r>
            <a:r>
              <a:rPr lang="es-CR" sz="2400" dirty="0" smtClean="0">
                <a:hlinkClick r:id="rId8"/>
              </a:rPr>
              <a:t>/</a:t>
            </a:r>
            <a:endParaRPr lang="es-CR" sz="2400" dirty="0" smtClean="0"/>
          </a:p>
          <a:p>
            <a:pPr marL="0" indent="0">
              <a:buNone/>
            </a:pPr>
            <a:r>
              <a:rPr lang="es-CR" sz="2400" dirty="0" smtClean="0">
                <a:hlinkClick r:id="rId9"/>
              </a:rPr>
              <a:t>https</a:t>
            </a:r>
            <a:r>
              <a:rPr lang="es-CR" sz="2400" dirty="0">
                <a:hlinkClick r:id="rId9"/>
              </a:rPr>
              <a:t>://</a:t>
            </a:r>
            <a:r>
              <a:rPr lang="es-CR" sz="2400" dirty="0" smtClean="0">
                <a:hlinkClick r:id="rId9"/>
              </a:rPr>
              <a:t>github.com/smartinsightsfromdata/rpivotTable</a:t>
            </a:r>
            <a:endParaRPr lang="es-CR" sz="2400" dirty="0" smtClean="0"/>
          </a:p>
          <a:p>
            <a:pPr marL="0" indent="0">
              <a:buNone/>
            </a:pPr>
            <a:r>
              <a:rPr lang="es-CR" sz="2400" dirty="0">
                <a:hlinkClick r:id="rId10"/>
              </a:rPr>
              <a:t>https://rstudio.github.io/DT</a:t>
            </a:r>
            <a:r>
              <a:rPr lang="es-CR" sz="2400" dirty="0" smtClean="0">
                <a:hlinkClick r:id="rId10"/>
              </a:rPr>
              <a:t>/</a:t>
            </a:r>
            <a:endParaRPr lang="es-CR" sz="2400" dirty="0" smtClean="0"/>
          </a:p>
          <a:p>
            <a:pPr marL="0" indent="0">
              <a:buNone/>
            </a:pPr>
            <a:endParaRPr lang="es-CR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9195" y="66132"/>
            <a:ext cx="10515600" cy="880201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65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univariados</a:t>
            </a:r>
          </a:p>
        </p:txBody>
      </p:sp>
    </p:spTree>
    <p:extLst>
      <p:ext uri="{BB962C8B-B14F-4D97-AF65-F5344CB8AC3E}">
        <p14:creationId xmlns:p14="http://schemas.microsoft.com/office/powerpoint/2010/main" val="4168315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1" y="1020417"/>
            <a:ext cx="10999305" cy="57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29195" y="95160"/>
            <a:ext cx="10515600" cy="880201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6944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00000000-0008-0000-0300-000002000000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2" y="1069258"/>
            <a:ext cx="11542643" cy="550382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29195" y="95160"/>
            <a:ext cx="10515600" cy="880201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35861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Barras horizontales: </a:t>
            </a:r>
            <a:r>
              <a:rPr lang="es-ES" sz="2400" dirty="0"/>
              <a:t>e</a:t>
            </a:r>
            <a:r>
              <a:rPr lang="es-ES" sz="2400" dirty="0" smtClean="0"/>
              <a:t>s una forma muy típica de analizar categorías,  porcentajes y distintos tipos de respuestas ya sea de un test o de una encuesta. </a:t>
            </a:r>
            <a:endParaRPr lang="es-E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6" y="2050025"/>
            <a:ext cx="3704690" cy="283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56" y="3775587"/>
            <a:ext cx="3816515" cy="279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921" y="2175352"/>
            <a:ext cx="3789098" cy="270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6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Barras verticales: </a:t>
            </a:r>
            <a:r>
              <a:rPr lang="es-ES" sz="2400" dirty="0" smtClean="0"/>
              <a:t>pueden ser utilizadas también como las verticales, pero su gusto está por ver tendencias temporales, apilar categorías y estudiar la posición y variabilidad.</a:t>
            </a:r>
            <a:endParaRPr lang="es-E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4" y="3746090"/>
            <a:ext cx="3755851" cy="300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194" y="1932039"/>
            <a:ext cx="4380688" cy="312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018" y="3300205"/>
            <a:ext cx="3082413" cy="340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805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Líneas: </a:t>
            </a:r>
            <a:r>
              <a:rPr lang="es-CR" sz="2400" dirty="0" smtClean="0"/>
              <a:t>su gran uso es en el análisis de los datos temporales.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67" y="1708332"/>
            <a:ext cx="3465873" cy="287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219" y="3538887"/>
            <a:ext cx="4305268" cy="307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" t="22916" r="66169" b="6251"/>
          <a:stretch/>
        </p:blipFill>
        <p:spPr bwMode="auto">
          <a:xfrm>
            <a:off x="8434488" y="1561448"/>
            <a:ext cx="3539848" cy="250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57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54387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Puntos</a:t>
            </a:r>
            <a:r>
              <a:rPr lang="es-CR" sz="2400" dirty="0" smtClean="0"/>
              <a:t>: son útiles para conocer posicionamientos, y relación entre las variables.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7" y="1681317"/>
            <a:ext cx="3775162" cy="302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52" y="2552657"/>
            <a:ext cx="3620603" cy="258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42" y="3552084"/>
            <a:ext cx="3596074" cy="317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036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Burbujas: </a:t>
            </a:r>
            <a:r>
              <a:rPr lang="es-CR" sz="2400" dirty="0" smtClean="0"/>
              <a:t>pueden representar densidades de varias unidades en la comparación con otras variables.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6" y="2103402"/>
            <a:ext cx="4653838" cy="332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64" y="2920181"/>
            <a:ext cx="5844808" cy="374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873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76981" y="1020234"/>
            <a:ext cx="1175376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Pies: </a:t>
            </a:r>
            <a:r>
              <a:rPr lang="es-CR" sz="2400" dirty="0" smtClean="0"/>
              <a:t>se suelen utilizar para representar los porcentajes o partes de las categorías. 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0" t="21455" r="26834" b="26116"/>
          <a:stretch/>
        </p:blipFill>
        <p:spPr bwMode="auto">
          <a:xfrm>
            <a:off x="483746" y="1769804"/>
            <a:ext cx="2775647" cy="263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99" y="3698774"/>
            <a:ext cx="29813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513" y="1769804"/>
            <a:ext cx="28670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134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univariados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8839200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Cuadros y tablas dinámicas </a:t>
            </a:r>
            <a:endParaRPr lang="es-CR" dirty="0"/>
          </a:p>
        </p:txBody>
      </p:sp>
      <p:sp>
        <p:nvSpPr>
          <p:cNvPr id="11" name="10 Elipse"/>
          <p:cNvSpPr/>
          <p:nvPr/>
        </p:nvSpPr>
        <p:spPr>
          <a:xfrm>
            <a:off x="7305383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12" name="11 Elipse"/>
          <p:cNvSpPr/>
          <p:nvPr/>
        </p:nvSpPr>
        <p:spPr>
          <a:xfrm>
            <a:off x="7305383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5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2639962" y="539791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multivariados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8839200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Creando un </a:t>
            </a:r>
            <a:r>
              <a:rPr lang="es-CR" dirty="0" err="1" smtClean="0"/>
              <a:t>Story</a:t>
            </a:r>
            <a:r>
              <a:rPr lang="es-CR" dirty="0" smtClean="0"/>
              <a:t>-line</a:t>
            </a:r>
            <a:endParaRPr lang="es-CR" dirty="0"/>
          </a:p>
        </p:txBody>
      </p:sp>
      <p:sp>
        <p:nvSpPr>
          <p:cNvPr id="15" name="14 Elipse"/>
          <p:cNvSpPr/>
          <p:nvPr/>
        </p:nvSpPr>
        <p:spPr>
          <a:xfrm>
            <a:off x="7305383" y="5336459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6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8839200" y="5397909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63120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Anillos: </a:t>
            </a:r>
            <a:r>
              <a:rPr lang="es-CR" sz="2400" dirty="0" smtClean="0"/>
              <a:t>es otra modalidad de </a:t>
            </a:r>
            <a:r>
              <a:rPr lang="es-CR" sz="2400" dirty="0"/>
              <a:t>presentar los porcentajes o partes de las </a:t>
            </a:r>
            <a:r>
              <a:rPr lang="es-CR" sz="2400" dirty="0" smtClean="0"/>
              <a:t>categorías.</a:t>
            </a:r>
            <a:endParaRPr lang="es-CR" sz="240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77" y="1814802"/>
            <a:ext cx="6873878" cy="490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109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Histograma:</a:t>
            </a:r>
            <a:r>
              <a:rPr lang="es-CR" sz="2400" dirty="0" smtClean="0"/>
              <a:t> es una de la forma más clásica para conocer la distribución de una o más variables. 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59" y="3886200"/>
            <a:ext cx="3834721" cy="275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056" y="2666470"/>
            <a:ext cx="3628784" cy="259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54" y="1706880"/>
            <a:ext cx="3680565" cy="263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0039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Distribución de frecuencias – densidades: </a:t>
            </a:r>
            <a:r>
              <a:rPr lang="es-CR" sz="2400" dirty="0" smtClean="0"/>
              <a:t> es otra forma de analizar la distribución de los datos.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3" y="1769809"/>
            <a:ext cx="4171050" cy="297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1" y="3746090"/>
            <a:ext cx="4000872" cy="280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83" y="1843549"/>
            <a:ext cx="3450321" cy="246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26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Área: </a:t>
            </a:r>
            <a:r>
              <a:rPr lang="es-CR" sz="2400" dirty="0" smtClean="0"/>
              <a:t>es una forma a las líneas, pero la comparación en el tiempo de cierto valor, vara ciertas categorías suele ser más sencillo. 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7" y="2005779"/>
            <a:ext cx="3943915" cy="281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70" y="3819832"/>
            <a:ext cx="3365748" cy="263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45" y="2109018"/>
            <a:ext cx="3449936" cy="23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57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Box-</a:t>
            </a:r>
            <a:r>
              <a:rPr lang="es-CR" sz="2400" b="1" dirty="0" err="1" smtClean="0"/>
              <a:t>plot</a:t>
            </a:r>
            <a:r>
              <a:rPr lang="es-CR" sz="2400" b="1" dirty="0" smtClean="0"/>
              <a:t>: </a:t>
            </a:r>
            <a:r>
              <a:rPr lang="es-CR" sz="2400" dirty="0" smtClean="0"/>
              <a:t>es un gráfico donde se puede analizar tanto la posición como variabilidad de las variables puestas en causa.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8" y="4129549"/>
            <a:ext cx="3392130" cy="242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31" y="2680520"/>
            <a:ext cx="3742850" cy="289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198" y="1701595"/>
            <a:ext cx="3853576" cy="275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0676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Violines </a:t>
            </a:r>
            <a:r>
              <a:rPr lang="es-CR" sz="2400" dirty="0" smtClean="0"/>
              <a:t>también</a:t>
            </a:r>
            <a:r>
              <a:rPr lang="es-CR" sz="2400" b="1" dirty="0" smtClean="0"/>
              <a:t> </a:t>
            </a:r>
            <a:r>
              <a:rPr lang="es-CR" sz="2400" dirty="0" smtClean="0"/>
              <a:t>es </a:t>
            </a:r>
            <a:r>
              <a:rPr lang="es-CR" sz="2400" dirty="0"/>
              <a:t>un gráfico </a:t>
            </a:r>
            <a:r>
              <a:rPr lang="es-CR" sz="2400" dirty="0" smtClean="0"/>
              <a:t>para analizar la </a:t>
            </a:r>
            <a:r>
              <a:rPr lang="es-CR" sz="2400" dirty="0"/>
              <a:t>posición como </a:t>
            </a:r>
            <a:r>
              <a:rPr lang="es-CR" sz="2400" dirty="0" smtClean="0"/>
              <a:t>variabilidad, pero se aprecia más la densidad de </a:t>
            </a:r>
            <a:r>
              <a:rPr lang="es-CR" sz="2400" dirty="0"/>
              <a:t>las </a:t>
            </a:r>
            <a:r>
              <a:rPr lang="es-CR" sz="2400" dirty="0" smtClean="0"/>
              <a:t>variables de análisis. 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8" y="4011559"/>
            <a:ext cx="3787467" cy="27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59" y="2874790"/>
            <a:ext cx="3348286" cy="239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10489" r="4779" b="7060"/>
          <a:stretch/>
        </p:blipFill>
        <p:spPr bwMode="auto">
          <a:xfrm>
            <a:off x="8524568" y="1666569"/>
            <a:ext cx="3480619" cy="229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273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Radar o tela de araña: </a:t>
            </a:r>
            <a:r>
              <a:rPr lang="es-CR" sz="2400" dirty="0" smtClean="0"/>
              <a:t>es una forma de comparar una unidad bajo diversas categorías o porcentajes, o varias unidades también.</a:t>
            </a:r>
            <a:endParaRPr lang="es-CR" sz="240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4" t="15005" r="21629" b="18410"/>
          <a:stretch/>
        </p:blipFill>
        <p:spPr bwMode="auto">
          <a:xfrm>
            <a:off x="442941" y="2007301"/>
            <a:ext cx="3120515" cy="291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6" t="16607" r="23083" b="20156"/>
          <a:stretch/>
        </p:blipFill>
        <p:spPr bwMode="auto">
          <a:xfrm>
            <a:off x="4112880" y="3475660"/>
            <a:ext cx="3430920" cy="310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9" t="16607" r="18359" b="25488"/>
          <a:stretch/>
        </p:blipFill>
        <p:spPr bwMode="auto">
          <a:xfrm>
            <a:off x="8116209" y="1862441"/>
            <a:ext cx="3938631" cy="306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918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err="1" smtClean="0"/>
              <a:t>Barplot</a:t>
            </a:r>
            <a:r>
              <a:rPr lang="es-CR" sz="2400" b="1" dirty="0" smtClean="0"/>
              <a:t> circular: </a:t>
            </a:r>
            <a:r>
              <a:rPr lang="es-CR" sz="2400" dirty="0" smtClean="0"/>
              <a:t>mediante barras en un gráfico, sirve para representar agrupamiento de categorías y / o variables. 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7260" r="18308" b="3549"/>
          <a:stretch/>
        </p:blipFill>
        <p:spPr bwMode="auto">
          <a:xfrm>
            <a:off x="426718" y="3596640"/>
            <a:ext cx="3032801" cy="295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4" r="13322"/>
          <a:stretch/>
        </p:blipFill>
        <p:spPr bwMode="auto">
          <a:xfrm>
            <a:off x="4339558" y="2496813"/>
            <a:ext cx="3300106" cy="316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r="21907"/>
          <a:stretch/>
        </p:blipFill>
        <p:spPr bwMode="auto">
          <a:xfrm>
            <a:off x="8082115" y="1665857"/>
            <a:ext cx="3911271" cy="386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046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64028" y="129521"/>
            <a:ext cx="10515600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univariados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43111" y="1020234"/>
            <a:ext cx="11587631" cy="5406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400" b="1" dirty="0" smtClean="0"/>
              <a:t>Nube de palabras: </a:t>
            </a:r>
            <a:r>
              <a:rPr lang="es-CR" sz="2400" dirty="0" smtClean="0"/>
              <a:t>es una forma originar de analizar las palabras. Se puede analizar la palabra según su frecuencias, además de formar cualquier forma en la nube.  </a:t>
            </a:r>
            <a:endParaRPr lang="es-CR" sz="2400" b="1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362" name="Picture 2" descr="#103_commonality_wordclou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11806" r="9961" b="10775"/>
          <a:stretch/>
        </p:blipFill>
        <p:spPr bwMode="auto">
          <a:xfrm>
            <a:off x="250722" y="2503539"/>
            <a:ext cx="2433484" cy="23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#102_1_comparison_cloud_top_500_wo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320" y="381983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#102_1_comparison_cloud_top_2000_wor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399" y="2398457"/>
            <a:ext cx="2878750" cy="242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196_wordcloud_ex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110" y="4146755"/>
            <a:ext cx="2495234" cy="25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190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univariados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2639962" y="539791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34203235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521529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plots multivari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24" y="200297"/>
            <a:ext cx="4324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lots multivari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49" y="602470"/>
            <a:ext cx="4595600" cy="300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plots multivari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52" y="4519749"/>
            <a:ext cx="3571694" cy="19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plots multivaria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16" y="4098215"/>
            <a:ext cx="3014344" cy="235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253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2735" y="896478"/>
            <a:ext cx="11887199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CR" dirty="0" smtClean="0"/>
              <a:t>¿En qué diferenciamos los gráficos multivariados y univariados?</a:t>
            </a:r>
            <a:endParaRPr lang="es-C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pic>
        <p:nvPicPr>
          <p:cNvPr id="16386" name="Picture 2" descr="Image resul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399" y="1520358"/>
            <a:ext cx="8870439" cy="508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66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2486" y="925738"/>
            <a:ext cx="11890828" cy="5692775"/>
          </a:xfrm>
        </p:spPr>
        <p:txBody>
          <a:bodyPr/>
          <a:lstStyle/>
          <a:p>
            <a:pPr marL="0" indent="0">
              <a:buNone/>
            </a:pPr>
            <a:r>
              <a:rPr lang="es-CR" b="1" dirty="0" smtClean="0"/>
              <a:t>Correlogramas: </a:t>
            </a:r>
            <a:r>
              <a:rPr lang="es-CR" dirty="0" smtClean="0"/>
              <a:t>analiza las correlaciones entre las distintas variables numéricas.</a:t>
            </a:r>
            <a:endParaRPr lang="es-C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26" y="1668351"/>
            <a:ext cx="3024938" cy="282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697" y="3708864"/>
            <a:ext cx="3527464" cy="291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44" y="1657319"/>
            <a:ext cx="3579980" cy="2840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348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12486" y="925738"/>
            <a:ext cx="11890828" cy="5692775"/>
          </a:xfrm>
        </p:spPr>
        <p:txBody>
          <a:bodyPr/>
          <a:lstStyle/>
          <a:p>
            <a:pPr marL="0" indent="0">
              <a:buNone/>
            </a:pPr>
            <a:r>
              <a:rPr lang="es-CR" b="1" dirty="0" err="1" smtClean="0"/>
              <a:t>Heartmap</a:t>
            </a:r>
            <a:r>
              <a:rPr lang="es-CR" b="1" dirty="0" smtClean="0"/>
              <a:t>: </a:t>
            </a:r>
            <a:r>
              <a:rPr lang="es-CR" dirty="0" smtClean="0"/>
              <a:t>los mapas de calor buscan, a través de las frecuencias o cantidades, hacer referencias a las categorías de mayor importancia. </a:t>
            </a:r>
            <a:endParaRPr lang="es-CR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8" r="9826" b="7042"/>
          <a:stretch/>
        </p:blipFill>
        <p:spPr bwMode="auto">
          <a:xfrm>
            <a:off x="274053" y="2026920"/>
            <a:ext cx="2901946" cy="254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r="10477" b="7668"/>
          <a:stretch/>
        </p:blipFill>
        <p:spPr bwMode="auto">
          <a:xfrm>
            <a:off x="3579312" y="3558540"/>
            <a:ext cx="3506244" cy="306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013" y="2004060"/>
            <a:ext cx="436782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2624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12486" y="925738"/>
            <a:ext cx="11890828" cy="5692775"/>
          </a:xfrm>
        </p:spPr>
        <p:txBody>
          <a:bodyPr/>
          <a:lstStyle/>
          <a:p>
            <a:pPr marL="0" indent="0">
              <a:buNone/>
            </a:pPr>
            <a:r>
              <a:rPr lang="es-CR" b="1" dirty="0" smtClean="0"/>
              <a:t>Distribuciones conjuntas: </a:t>
            </a:r>
            <a:r>
              <a:rPr lang="es-CR" dirty="0" smtClean="0"/>
              <a:t>es una forma de comparar las distribuciones conjuntas de dos variables y saber donde se ubica la mayor concentración.</a:t>
            </a:r>
            <a:endParaRPr lang="es-CR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" y="2344993"/>
            <a:ext cx="5692877" cy="426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64" y="2344993"/>
            <a:ext cx="5171961" cy="426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488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53494" y="925738"/>
            <a:ext cx="12079514" cy="5692775"/>
          </a:xfrm>
        </p:spPr>
        <p:txBody>
          <a:bodyPr/>
          <a:lstStyle/>
          <a:p>
            <a:pPr marL="0" indent="0" algn="just">
              <a:buNone/>
            </a:pPr>
            <a:r>
              <a:rPr lang="es-CR" b="1" dirty="0" err="1" smtClean="0"/>
              <a:t>Treemap</a:t>
            </a:r>
            <a:r>
              <a:rPr lang="es-CR" b="1" dirty="0"/>
              <a:t>: </a:t>
            </a:r>
            <a:r>
              <a:rPr lang="es-CR" dirty="0" smtClean="0"/>
              <a:t>este gráfico muestran </a:t>
            </a:r>
            <a:r>
              <a:rPr lang="es-CR" dirty="0"/>
              <a:t>los datos jerárquicos como un conjunto de rectángulos anidados. A cada rama del árbol se le da un rectángulo, que luego se coloca en mosaico con rectángulos más pequeños que representan </a:t>
            </a:r>
            <a:r>
              <a:rPr lang="es-CR" dirty="0" smtClean="0"/>
              <a:t>sub ramas</a:t>
            </a:r>
            <a:r>
              <a:rPr lang="es-CR" dirty="0"/>
              <a:t>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6" y="2673144"/>
            <a:ext cx="5153795" cy="36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792" y="2673144"/>
            <a:ext cx="5110570" cy="36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046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12486" y="925738"/>
            <a:ext cx="11890828" cy="5692775"/>
          </a:xfrm>
        </p:spPr>
        <p:txBody>
          <a:bodyPr/>
          <a:lstStyle/>
          <a:p>
            <a:pPr marL="0" indent="0">
              <a:buNone/>
            </a:pPr>
            <a:r>
              <a:rPr lang="es-CR" b="1" dirty="0" err="1" smtClean="0"/>
              <a:t>Dendograma</a:t>
            </a:r>
            <a:r>
              <a:rPr lang="es-CR" b="1" dirty="0" smtClean="0"/>
              <a:t>: </a:t>
            </a:r>
            <a:r>
              <a:rPr lang="es-CR" dirty="0" smtClean="0"/>
              <a:t>es</a:t>
            </a:r>
            <a:r>
              <a:rPr lang="es-CR" b="1" dirty="0" smtClean="0"/>
              <a:t> </a:t>
            </a:r>
            <a:r>
              <a:rPr lang="es-CR" dirty="0" smtClean="0"/>
              <a:t>un gráfico especial para hacer agrupamientos o </a:t>
            </a:r>
            <a:r>
              <a:rPr lang="es-CR" dirty="0" err="1" smtClean="0"/>
              <a:t>clusters</a:t>
            </a:r>
            <a:r>
              <a:rPr lang="es-CR" dirty="0" smtClean="0"/>
              <a:t>. </a:t>
            </a:r>
            <a:endParaRPr lang="es-C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r="4946" b="4466"/>
          <a:stretch/>
        </p:blipFill>
        <p:spPr bwMode="auto">
          <a:xfrm>
            <a:off x="619433" y="1917291"/>
            <a:ext cx="3111910" cy="229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75" y="3569109"/>
            <a:ext cx="3347974" cy="280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592" y="1917291"/>
            <a:ext cx="3758075" cy="268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4915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12486" y="925738"/>
            <a:ext cx="11890828" cy="5692775"/>
          </a:xfrm>
        </p:spPr>
        <p:txBody>
          <a:bodyPr/>
          <a:lstStyle/>
          <a:p>
            <a:pPr marL="0" indent="0">
              <a:buNone/>
            </a:pPr>
            <a:r>
              <a:rPr lang="es-CR" b="1" dirty="0" smtClean="0"/>
              <a:t>Análisis de red (</a:t>
            </a:r>
            <a:r>
              <a:rPr lang="es-CR" b="1" dirty="0" err="1" smtClean="0"/>
              <a:t>network</a:t>
            </a:r>
            <a:r>
              <a:rPr lang="es-CR" b="1" dirty="0" smtClean="0"/>
              <a:t> </a:t>
            </a:r>
            <a:r>
              <a:rPr lang="es-CR" b="1" dirty="0" err="1" smtClean="0"/>
              <a:t>diagrams</a:t>
            </a:r>
            <a:r>
              <a:rPr lang="es-CR" b="1" dirty="0" smtClean="0"/>
              <a:t>)</a:t>
            </a:r>
            <a:endParaRPr lang="es-CR" b="1" dirty="0"/>
          </a:p>
        </p:txBody>
      </p:sp>
      <p:sp>
        <p:nvSpPr>
          <p:cNvPr id="2" name="AutoShape 2" descr="data:image/png;base64,iVBORw0KGgoAAAANSUhEUgAABUAAAAPACAMAAADDuCPrAAAAq1BMVEUAAAAAAGMAAHcAAIsAJE4AJGMAJHcAPzg0AHc0AIs0JGM0JHc0JIs0Pzg0P040WiA0WjhcAItcJHdcJItcP2NcWiBcWjhcWmNccgBcciCBJIuBP3eBciCBiQCBiSCkP2OkP3ekP4ukWmOkWnekiQCkiSCknwCpqanFWnfFcjjFck7FcmPFiQDFiSDFiTjFiU7FnwDmcmPmiSDmiTjmiU7mnwDmnyDmnzj///8UKIMfAAAACXBIWXMAAB2HAAAdhwGP5fFlAAAgAElEQVR4nO3daXscx3mo4SFGMg1FS2jFPhIlnYixLCBS4kNaIDj//5cdDGbBLF3dtde7PPeX6JJt4K2u7ifTmG21AQBkWY0eAAC0IqAAkImAAkAmAgoAmQgoAGQioACQiYACQCYCCgCZCCgAZCKgAJCJgAJAJgIKAJkIKABkIqAAkImAAkAmAgoAmQgoAGQioACQiYACQCYCCgCZCCgAZCKgAJCJgAJAJgIKAJkIKABkIqAAkImAAkAmAgoAmQgoAGQioACQiYACQCYCCgCZCCgAZCKgAJCJgAJIs7owep6BPK8dQLLLevpuqNuFA0i2z+XHM54b6nPVADJM1POkoaOnG8HlogGkC9XzpaGjJ+zP4ZIBpAs++nT9KNTdggFkWMqn0weh3tYLIENEPvcJHT1pX86WCyBDZD/9FdTXagFkiO6nu4K6WiyADAn99FZQT2sFkCGpn84K6mipAHKk9XNb0NET9+NoqQAypPbTVUH9rBRAhsQb+F1A3XTFzUIB5Ejvp6eHoG4WCiBDTj8dFdTLOgHkIKCzvKwTQIa8fvopqJNlAshBQOc5WSaADLn9dFNQH6sEkIOALvCxSgA5wgH918+36/WfviegADAtGNAPt5/98vGPt+vP3hNQAJgQ7OfD7XM5H9+uX/t+COpikQByhAL6FM7vdg9E1/t/IKAAcCYU0A/rV78eShq6iSegAFwLBfTdIaBP/xR6CEpAAbi2HND79fobAgoAV5YD+mEdehqJgAJwLRzQw407AQWASeEnkQ7Z5BYeACbNvIzp5qfDY1ECCgDXgi+k/+PN+ubHjx//+Zf1oaQEFABOhd8K/7h9K/y//e3/3fI6UACYsvhhTOE/gRJQAL4tBfTTm+PrmQgoAJxaCmj4fUgEFIB38wX9EL6Bd9JPAgogaDagT/38KvgfElAAzs0E9PHv65u/hutKQAE4Fwzov/7ry/Xnv8w8PCWgALybLujTzfufvp7Lp5d+ElAAYXwv/DwnywSQ4e4ur6Be+klAAQTc3RHQBV7WCSDNNp93eTfxbvpJQAFM2OdzG9Dkgq4IKAC37o753OQ8BPXTTwIK4NxZPjfpBXXUTwIK4NRFPTfJN/GObuAJKIAT1/ncJBbUVT8JKICDyXxukgrqq58EFMBOKJ+bhII66ycBBbA1k89NdEG99ZOAAljK5+a5oIsJXbnrJwEFsJjPza6gswldOewnAQW8i8nn1nxBPeaTgAK+Xb5qflbwUajLR59bLhcN4FlSPjf7gl42dP8v200pmM9VA4i/dz+zmtRiPA3cLhxwLiufz6jnkee1A37l5/Pwv682imYEFPCnNJ8EdI+AAt6U55OA7hFQwJca+SSgewQU8KROPgnoHgEF/KiVTwK6R0ABJ1JfNb/wwyr9IN0IKOBC1XwS0D0CCjhQt54bArpHQAHzqueTgO4RUMC4BvkkoHsEFDCtST4J6B4BBQxrlE/6uUdAAbNa5ZOAHhBQwKh2+SSgBwQUsKjyyz6vf3yzH60KAQXsaZxPAnpAQAFrWtdzQ0APCChgS4d8EtADAgpY0iWfBPSAgAJ2dMonAT0goIAV3fJJQA8IqCd8Ha1lHfNJQA+4hty4rCcNNaVrPgnoAReQD/tcfjxDQ83onE/6ecDV48JEPU8aOno6lGn+qvmpX9n118nFxeNAqJ4vDR09IfINyCcBPeLSMS/46JNHoQaMqOeGgB5x4Vi3lE8ehCo2KJ8E9IjrxriIfO4TOnpSpBqWTwJ6xGVjW2Q/Kag+A/NJQI+4akyL7icFVWZoPgnoEReNZQn9pKCaDM4nAT3imjEsqZ8UVI3h+SSgR1wyhqX1c1vQ0RNjmYB8EtAjLhm7UvtJQeUb8qr5qTFGTyAFV4xZiTfwu4ByPkgmJJ8E9AUXjFnp/eQhqGhS6rkhoC+4YKzK6ScFlUtQPgnoC64XqwioJaLySUBfcL0YlddPCiqSsHwS0BdcLkYRUDPE5ZOAvuBysSm3nxRUGoH5JKAvuFpsIqA2iMwnAX3B1WJTOKD/+vl2vb75+hcCKp/QfBLQF1wtNgUD+uH286d2/vHtzXcEVDYxr5qfIHWu/rhaTAr28+H2s/fb//vpzc1PFFQwyfkkoC+4WEwKBvR+/c3uH96tXxNQsUTXk36e4GIxKRjQYzfvCahYwvNJQE9wsZg0E9BXv+7/4RsCKpL4fBLQE1wsJoWfQ1qvn/8IevhbKAEVRkE+CegJLhaTggF9fLtef/7TUz8//zXw3yCgA6nIJwE9wcViUvhloJ++Xa9v/s/tv4cefxLQcZTkk4Ce4GIxaeaNSNvHoOvX4X4S0EHU5JOAnuBiMWnunZwPt08FDd/BE9ARZL/s85KeSZvjYjFpJqC///n//v6U0Fe8l1MOXfkkoCe4WEwKB/R+/d3uQeir0GPQ1eruTtsVrZq+Y61s3JYIqEkzL2N6fvnS9qmk8Avp7y6MXo1pGo+wuoHbIaAmhQL6+Hb/+vlPb4IPQY+38Jcd5bKpT+Vh1TdxOwTUpFBAn7r53eGhaOjTRK7+BkpIW1F6MDXO3AoBtWd7VQYK+hLQ4McxzTyHREirUnsIdU7dBgG15ZC2QECPt/BPAQ28lzPiSXjXIV1dyP05ig+c1rlbIKB2nPYsdA9/vHO/Xwc+UTkhCf7u7S/rmd1Q1UdL7+T1EVAbLhMWfBr+99ub758eif5c88OYnIR0n8vLw5XRUOXHSPPstRFQ/SazFSzoHz/MfidS0cvoTYd0op4nDY3/OfqPjO7p6yKgugVTNfR74Q2GNFTPl4bG/RwLx0P7/DURUL3m85RX0Lrv4zRzbx989Hla0IhDp/kYvDCwhGoIqE7LRZIQ0KtplYZ0KZ+HhC78GIUrn2RiEZUQUH0iK5RT0O3bOLuMriqkEfncJ3Tup+hZ7xIjy6iCgOqSUJ7Iy/4iAX0uclUhjT6QcwUVv8oEZhZSAQHVI7U2OQHd/Zamyzil4d4+4f8RBQsqdGl57KykAgKqQ1ZgUgu6u/xHXOyCQ5r0QH66oLIWVMzSWooRUPmyo5J4E3+8+gde7+JCmnsMX4hYRk22VlOIgMpWFpLsR0/Dr3kxIc17FP/CXD4J6BkCKleFeGT//U7KdT/63j7v78jn0/eduD17KypAQGWq1Yv8Z5BlXfuDQpr3SoazmbvM2ZXFNWUjoPJUbUTBaxhFXv59Q5r3WtqXQZsON4rRZeUhoLLU70LJu2gEN6BLSPPfzWU3nwT0DAGVo1ELSt7HLb8DTe/tcwMq/7CVMLy0dARUhsYPpPI/SUhLClqENP8TrXQcs0ymF5eKgI7X4c95JZ9lqSWhexVDOvQjAeVSdTq0Znur5evzXEjZp6nrvCEtD2luP40XVOG50JDlnV5Q69vBsvWK517B9/moLOhe/r09AZ2k91RowfJOzymoSR1947mXv17NCd1JD+lUQB9///L0y6T++Ha9/vz621EIqBuWdzqo5H62hiHx3P3igv+p+oTuRYf0OqD//GG9Pv02vvv1V+8f/379/XwE1A3LOx1S8oxKsc737Ze/vOh/bCWhO0shvT5HHr74jy9PA3q/fr39P++uvyHackFNnQTFDG90QMlregoNjedugML/ucWLJ3RvP3mafDgJ6MPtrpwf1q9+JaBOGd7oSSWvKi8yPJ67IYp/gN3L5zKjk+fJUzSPAX23D+enN1c38QTUC8MbPaXkfY35RMRzU+XUl7CM1iID+tTN5zv4j49vrx6CElAvDG/0hIh87hNa7VdKiedWlSGErKW9pYA+3c3vAvr0UPTmJwLqk+GNvhbZz2oFlRTPrUqDCFpRS0sBvT/+OfTpny6eRiKgXhje6CvR/axRUGnx3Ko1jLR1tbEU0HfHbN6vL/8ISkC9MLzRlxL6WVhQifHcVD3z5S2uvqSAviagPhne6AtJ/cwvqNB4blWdSeYSayKgk6xveyK7G32p9NvBIgiO51bduQQvtA4COsn2piezu9EXyr4dbJnweG7Vnk34ckvxN9BJlrc8g92NPpd4A7+7CGIPjoJ4bpqc+eLXXCL+Wfh3np6FN7zjOexu9LmCbwebpyOeW01GVLHyPBGvAz0G1NHrQM3udx67G30m/9vB5uiJ51abMfWsP1XKO5E+e09AfbK70WfqB1RXPLdajarqIKSYOmni3gtvuJ8E9JzhnT5R+ctt9MVz0/TE13YoIi0F9OF2d+d+/WlMBNQNwzt9omJAVcZzq+XEKg/IokBAX16xtPs80Kc7+MvPAyWgbhje6Re1vtxGbTy32k6t9aiETX4c0+Pf1+tXL1/h8fP6398//uzrE+mt7XMhwzv9okZAVcdzq/Xkmo/Nld1WX543T481d46POH//cr3++uo7kSz3k4Ces7zVR+GA/vaX9frmi38sBFR9PLeaT6/+CB0cN5vvhb9mY4vrMbzVL0IXwtPd185X4UvBRDw3fU58G8fpZBVtXv2mmvoNrszyXh8EL4N3N9+/f/6z1vVfsc4LOnoFFfRZhPKDdfn/KwnoFdX724DlvT4IXQYPf969f+TD+uqdJPYuhl4nvt6ETt1pNHsDm1pad7cV05u9F7oK7g/PBVy/l9ne1dDtxNd5Hx/4O03Tj1BQSeHeNmV6s/dCF8F/Hl7+/MF+QHue9+oKOvNX7tYf4qWOsq1tzvZu7yxeBB/s38L3Pe81JXThOcIOHyOrip6N7cP4dj+LCOjlh0GYux46n/da7uOXX2HR6YsM1FCxrR0Z3+5ni5fAu7ln4UdPX0f3815BQeNen9bvq7RUEL+rnVnf762lK+DTm8sPgzAX0BGnveyExr+6t+uXuYoneU9HML/hm+WA3gefQiKgZb9UakLT3hsRXVAH/SSgF+zv+GJAP70J3sAT0NJfm5bQ1YV2Q6WORT/3COg5B1u+ENDHt8FnkAhohV+c8kBvQoN50h8XryIS2iz4otDPCw72fCGg93P9NBLQkad9XK/2ubxuUs0s5X+qwcRwE6NWG1QuAnrBw6bPnvofvgg+gURAK/3yqKe6p3epXpgKPxNmvqBO8klAr3jY9rkzf6GfBLTOr58foH2canyiVofIy0dAL7jY+PDl+fDF1afhGuzn+NN+/r0+jW+Pa30eYZc/Mwg3/EySxsXOB6/Pw+cxPf3TXw0HVMBZH05Y4ydo6n6aa5cnuiQTcCrJ4mLzlz7P7uPH3/48/WZ4GxeHiLM+kLGmLxGqW8/jwF7ruRFyKkniYv8D1+jD7fro9eR/g4DWVPR5cempalHP69/R9MfL427BS0wEYtHkVXraz8B7kWz0U8xZP/WBxY3eJtmjnrvf0/xXiOJtvYtsFGKJ828Hk3PWX1QtoZ8pBe1Vz42kQ9uHt/UuslGIRa6/3EbUSX9atqR+xha0Yz03wo5tB97Wu8hGIhYRUDle8lb/w4r71nMj7ti25my5EWwkYpnnbweTdtYfGlf76zK613Mj79g25my5EYw0YlHi3eLuajVycOSd9c+dq7slI+q5+73df+VAvlYbw0gjlvn9djCRJ/1T6yreFIyq50bo0W3G12pjGIlEBLffDibzpM/q5+SuDKznRurRbcXXamNYqcSyJk/5aiD0pK8T0LH13Ig9uo34Wm0MK5WI0OhFh+LJPOlrvDR3eD03Uo9uK75WG8NMJiI0e9uLaELP+eKASqjnbo7RE3TkarFRzHQiRsM3Xssl85zP7ee+oFLquZF6fBtxtdgodkIRo+lH/wgl85wvCaigem6kHt9GXC02iqFSxIj98ElDJ4rMpYS24dOblw94mf6yql1AR8//QtIszblabBRnAY39+HNRl2gRoQsJbcIHdZ+QJfQAt+FqsVGEnY0dxH0Bj5kzReZCglvw7qWfrwLfVkVBh3G01FjCTsYuor4dzMq5InMd4Tv4r/5n908Pt4HPuCag4zhaaixhJ2MfMd8OZuUmXuYygnfw3xz+6T5wB09AB3K01FjCTsZulr8dzEhBZa4iFND/Pjxv9Pg2dAdPQMdxtNRYwk7Gnpa+HcxEQYWuYfG1EOE7eAI6jqOlxhJ2MopioaBCl7AY0PAdvLiASj3GDfhZaTRpJ6MoBs4XoUtYCujMHTwBHcfPSqNJOxll0X/CCF3BUkAfbr8J/mcEdBg/K40m7WSURf1NvNT5lwJ6f/MTAZXHz0qjSTsZhdFeUKnjLwT005vpt3ES0LH8rDSatJNRGuUFlTr9QkA/rMN38PICKvYoV+dmofHEnYzS6D5npE6/ENB3M3fwBHQYL+tMIe5kFEfzWSN29vmAzt7BE9BhvKwzhbiTURzNN/FiR58P6OwdPAEdxss6U4g7GeVRXFC5k88WVNkdvODDXJeXdaaQdzbKo7egcgefC+inN8G3ccoMqODjXJWTZSYReDbKo7WggseeC+iH8Ns4CehITpaZRODZKJDSM0fw2HMBfRd+GycBHcnJMpMIPBsl0nnqSJ46XFB9d/CiD3RFTpaZROLpKJDOm3jJQxd/L7wkkg90RU6WmUTi6SiRxoLKHjmvoCL7Kf1Q1+JjlWlkno8CKSyo7IkJqDo+VplG5vkokb6CCh84p6BC+yn9UFfiY5VphJ6QEqk7fYQPPPv10qF+Cj1fhR/qOlwsMpXQE1IkbSeQ9HlzAjp65gDph7oKF4tMJfWMlEjZTbz8aVMLKrafGg52OQ9rTCb3lBRIV0HlD5t4Ey/2Bn6j4WCX87DGZHJPSYlUFVTBrEkFldxPDQe7mIc1JhN8Tkqk6RzSMGtCQUX3U8XBLuVhjckkn5QS6TmJdEwaXVDZ/VRytMt4WGMy0WelQHpu4pUMGllQ4f1Uc7hLOFhiOuGnpTxqCqplzlVEQlfi+6nmcBdwsMR00s9LebQUVMmYu4LOJnSloJ96Dnc+B0tMJ/7ElEdHQVUMuTdfUA351HW8MzlYYjoFp6Y4Kk4kFUMeBR+Fqnj0uaXreOewv8IcKk5OaTScShpmPLFaTTR0/y9HzxZH2QFPZ36BWZScnbJouIlXMOKF1aTRU0XTd8ATmV9gFj0nqCTyCyp+wEmX9dS0Ck2zZjG/wCwENIv4gkqfL5KiZSgaNY/5BWYhoHmkn03S54ukaBmKRs1jfoFZCGgm4aeT8PFiaVqGpllzWF9fHgKaSfZNvOjhUihaiKJRs1hfXx4Cmkt0QSXPlkTRQhSNmsX6+vIQ0GySCyp4tDSKFqJo1CzW15eHgOYTXFC5k6XSsxI9k+axvr48BLSA3FNK7mSpFK1E0ag5jC8vEwEtIfWckjpXBkVLUTRqBtury0ZAS0i9iRc6VhY9a9EzaQ7bq8tGQIsILajMqfLoWYueSXPYXl02AlpGZkFFDpVJz1r0TJrD9uqyEdBCEgsqcKR8ihajaNR0pheXj4CWEnhiCRypgJ7V6Jk0g+nF5SOgxeSdWfImKqFnNXomzWB6cfkIaDF5N/HiBiqiZzV6Js1genH5CGg5aQUVNk4xNetRM2gO04vLR0ArEFZQWdOU07MePZOms7y2AgS0Blknl6xpyulZj55J01leWwECWoWos0vUMDWoWZCaQdMZXloRAlqFpJt4QaNUomZFagZNZ3hpRQhoHYIKKmeSWtSsSM2g6QwvrQgBrUROQcUMUo+aJakZNJndlZUhoLWIKaiUOSpSsyQ1gyazu7IyBLQaKaeYlDkqUrMkNYMms7uyMgS0HhnnmIwp6lKzJjWDJrO7sjIEtB4ZN/EihqhNy6K0zJnO7srKENCKRBRUwgzVqVmUmkFTmV1YIQJak4SCChihPjWLUjNoKrMLK0RAqxp/mo2foAkty9IyZzKzCytEQOsafp4NH6ANLcvSMmcyswsrREDrGn4TP/r3N6JlWVrmTGV1XcUIaGWjC2r1TNeyLi1zJjK6rHIEtLaxBTV7omtZmJY5ExldVjkCWt3Qgpo90bUsTMuciYwuqxwBrY+ANqBlYVrmTGR0WeUIaAMDzza7J7qSlSkZM5XRZZUjoA2Mu4k3fJ5rWZqWOdPYXFUFBLSFYQU1fJ5rWZqWOdPYXFUFBLSJUQW1fJ4rWZuSMRPZXFUFBLSNQQW1fJ4rWZuSMRPZXFUFBLSRIWec6dNcyeKUjJnI5qoqIKCtjDjlbJ/mSlanZMwkFtdUBwFtZcRNvO3zXMnqlIyZxOKa6iCgzQwoqO3zXMnqlIyZxOKa6iCg7fQvqPHzXMfydEyZxuKa6iCgDfU+7ayf5jrWp2PKNBbXVAcBbanzeWf9NFeyPiVjpjC4pEoIaEudb+Ktn+ZK1qdkzBQGl1QJAW2qb0HNn+Y6FqhjyiQGl1QJAW2rZ0Htn+U6VqhjyiQGl1QJAW2sY0Htn+U6VqhjyiQGl1QJAW2NgFakY4k6pkxhb0W1ENDmup18Ds5yHUvUMWUKeyuqhYA21+sm3sNJrmONOqZMYG5B9RDQ9joV1MVZrmKRKoZMYW5B9RDQDvoU1MVZrmKRKoZMYW5B9RDQHghoLToWqWPKeNbWUxEB7aLDGejjJNexSh1TxrO2nooIaBcdbuKdnOQqlqliyATW1lMRAe2jfUGdnOQqlqliyATW1lMRAe2keUGdnOQqlqliyATW1lMRAe2lcUHdnOMqFqpiyHjGllMTAe2GgFahYqEqhoxnbDk1EdB+mp6Gbs5xFQtVMWQ8Y8upiYD20/Qm3s85rmGlGmZctLoweh6ROCodtSyoiUs2ioaVaphx3mU9aeg0DklP7Qqq/4qNpmKpKoYM2ufy4xkaOoXj0VWzguq+YNNoWKuGGYMm6nnS0NHTycLh6IuAltOwVg0zBoTq+dLQ0RNKwsHorNGVpfiCTaZhrRpmnBR89Mmj0Ekcis7a3MSrvV5zaFishhmnLOWTB6EXOBK9NSmo1us1j4bVapjxWkQ+9wkdPakUHIjuWhRU5+WaS8NqNcx4JbKfFPQFx6E/AlpIw2o1zHgpup8U9IjDMED1i0vj1VpCwXoVjHgpoZ8U9ICjMED1m3iFV2sRBetVMOKFpH5S0D0Owgi1C6rvai2jYb0aZjyT1s9tQUdPLAEHYYjKBVV3sZZSsGAFI55J7ScFfcYxGKNqQbVdq+UUrFjBiKcSb+B3AaUeBHQUAlpCwYoVjHgqvZ88BN3iEIxS8QJTdq1WoGDFCkY8kdNPCrohoONUvInXda1WoWDJCkZ8QUAzcQSGqVdQVZdqHQqWrGDEo7x+UlACOlKtgmq6UmtRsGYFIx4R0FzuD8BIBDSf/EXLn/Aot58UlIAOVecaU3Sl1iN/0fInPCKg2byvf6w6N/GKrtR6FCxawYh74YD+9pf1+ubrXwhoiPf1D1ajoHqu06rkL1v+hAfBgP68fnbzEwEN8L7+0SoUVM91WpX8ZcufcC/Yz/vPf/z48V9PFf3sPQWd5nz545UXVM11Wpf8ZcufcC8U0Ievdt18t15/R0CnOV++AAQ0k/h1ix/wYOk5pIdbAhrifPkSFF5nai7T2uQvXP6EO0sB/fTm1a8EdJrz5UtQeBOv5SqtTv7C5U+4s/wI9Jvgf0ZAMVpZQbVcpdXJX7j8CXeWAvruq/B/RkAxXFFBtVyl9YlfufgB9+YD+vj3mX4S0NEDYFNUUC0XaQPily5+wL25gD7+9u16/XXwVUwEdPQA2CKgGeQvXf6Ez2YC+nD7/Ep6nkQKcb58MbIvNSXXaBPi1y5+wJ3ZW/jH3798KuhrAjrN+fLFyL6JV3KNNiF+7eIH3Fl4Eunx3cxDUAIKETILquQSbUP84sUPuLP0LPzj2/C74QkoZMgrqJJLtBHpq5c+397ip9ndE9AQ58uXhIAmE7968QM+Wwzowy238AHOly9KztWm4wptRfzqxQ+4s/xWpNCTSN77SUAFybmJV3KFtiJ9+dLn21sK6D138CHe1y9KekGVXKDNSF+/9Pn2AgG937+C/tOb4HvhCejoAXAiuaBKLtBmpK9f+nx7gYC+W69vfvz48bd/+z742JSAjh4Ap1ILquQCbUb8+sUPuDNd0Mcftl/n8cWPvJEzzP0BEIaAppF+AKTPt8f3wudyfwCkSbrilFyeDUk/AtLnO8grKP0koNIk3cRruTzbkX4EpM93QEAzcQSkSSmolsuzIeGHQPh4B3d3OQWlnwRUoISCKrk8W5J+CKTP9+xuG9Dkgq4IKAGVKPqaU3FxNib9GEifb/Ocz7ucm3j6uSGgIsVedAouzvaEHwTh4+3y+TxjakHp5xYHQaDYm3jxF2cPwg+C+PGOJ1viTTw38M84CBJFFlT4xdmH8IMge7y70zMtqaD0c4ejIFJUQWVfm71IPwqC57u7OM0SCko/9zgMMsUUVPCl2ZPwwyB2vLvLfiYUlH4ecByEIqCxhB8GqeNd53MTXVD6ecSBkGr69D4j9NLsTGqh9mSON5nPze4Ui8gn2TjgSEh1eYZf1nNn0HCiyEzUgcTpJu7eD1ZLCeW0O8OhEOviCdLrE5uG7khM1Al544XzuTVfUM64cxwMuV5O8+DDAgq6kVioM9LGm8/nFqdbPA6HYMe3iPCQYJa0RJ2TNd3M3fsLbniicTwk271HmT9KLZCVqEuSpovK5zP+5B6HQyLa86fk8LToAkmJuiZouuh8PqOeETgqosV+ypjz01tQoyZImS4tn4ji+rqTL7Kf3gsqOwwypou/e0cCz5edfNH9dF5Q2WUQMR35bMPxVSdfQj99F1R2GwRMRz5b8XvRyZfUTwoq1vDhuHtvx+81Jx8fER5Ndh8GT0c+G/J7zYnHl9TEk12IodORz6bcXnLiJd7A7wLqdjtFR2LgcNy9N+b2ihOPL+pOIboSw4Yjn825veKky+mn44KK7sSo4chne14vOPEIaBrRqRgyHPnswe0FJ1xePx0XVHQsBgzH3XsfXq836QhoItG16D8c+ezE6/UmXG4//RZUdC96D0c+u3F6uUlHQJNJTkbf2bh778jr5SbcQkD/+cOX65ufCOgp0c3oORz57Mnr5SbcbEAfvl3/6W//yyPQc0AiUQkAABbOSURBVKKr0W848tmX18tNttl+3q9v/jrzH1NQgXrNxt17b16vNtlmAvr4LnTzTkBHTxDWZzby2Z/Xq022mYAu9ZOAStRlNvI5gNerTbZwQO/X629m++k3oM4LSj6HcHu1iRYM6Kc368/eE9BpkgPSejbu3gdxe7WJFgzou/X6u/l+ElCRGs9GPkdxe7WJFgro0wPQV//4ry/X65u/BR+H+g2o5II2HY18juP3apMsFNAP6/X6i18+fvz9NnwnT0Alajgad+8j+b3aJAsF9PgU0lNJXxPQS5I70mo28jmW36tNslBAj38CfXwbfDUTARWp0WzkczC/V5tkiwGdeTmT44BKLmiT0cjncI6vNsGWA/pwG7qHJ6AiNRiNu3cBHF9tghHQPIJ7Un808imB46tNsJln4fc37p/ecAs/QXBSKo9GPmXwfLUJFijoyxuRHm75PNAJgqNSdTTu3qVwfbnJFX4d076bH7iDnyK4KjVHI59iuL7c5AoF9PHtLpyf3rz6lYBOkBuWepORT0F8X25ihT9N5Nv16/cf//j2818C/wUCKlStybh7F8X35SZXsKCP27fC/yn4Vnjn/RQc0DqjkU9hnF9vYuV/L7zvK0zw2muM5ntzJSKgQuUV9OkB6J3vBylyl14+meuNFYqACpUd0M3GdUPlrrt0MsebKhgBlSqnoMe/gPpNqNxVF07mdUOFI6BSrdILujp9CslrQ+WuuWQyn3upAAEVKyegZz/AZ0Llrjh/MpcbqQMBlSu1oBMvYXLYULnLzZ7M3R4qQkDlSryJX02+BvTOXUPFLjZzMGfbpwwBFSypoNP93HKWULFLzRrM197pQ0AlSyhouJ9bnhoqd53pkznaNqUIqGjRBZ3v58ZVQsUuM3kwN1umFwGVLbKgi/3c8tJQsWtMHMzHbilHQIVbRSR0FdXPjZeEil1h0mAutko/Airdaimhq+h+bjloqNjlpQxmfpeMIKDyzRc0KZ9b9l/YJHZx0YMZ3yBDCKgGwUehaY8+j4wnVOzSIgezvTu2EFAVVquJhu7/Zd5PtNxQseuKG8zuxhhEQLVYTSr4gYYTKnVZMXOZ3RSbCKgiFeu5Y7WhUte0PJfRDbGLgPpmM6FiV7QwmMnNsI2AumexoVLXMz+XvX2wj4DC4AubpC5mbi5jW+AEAcWWsYRKXUp4LlvH3w8Cij1TDRW6kOBYhg69LwQUR4YSKnUZ03OZOez+EFCcstJQqWuYmsvIIfeJgOKcjWeUpC7gei4LR9sxAoorFhIqdP6rsfQfad8IKKaob6jQ4S/GUn6QQUARoDyhUkc/nUv3EcYWAUWQ6oYKHfxkLMUHFwcEFDMUJ1To2Mex1B5YnCKgmKe1oUJn3o+l9KDiEgHFEqUvbJI58W4qjccTUwgoImhMqNB5n8bSdywRQkARR11DhQ6r7jhiDgFFLGWXvsxRdR1DLCGgSKCqoRIHVXT4EIOAIomihMobU9HBQxwCilRaMiBtxv1hkzYWShBQpFPywiZZEx6OmKypUIaAIouGhEqa7+VoSZoKpQgocolvqJzhTo+UnKlQjoAin/SESpnt7ChJGQo1EFAUEd1QGYNdHiAZU6EKAopCghMqYazroyNhKlRCQFFObEOHDzV1YIYPhXoIKGoQ+sKm0RNNHpPRQ6EiAopKJCZ07DyB4yHtIKEAAUU94ho6cpjwsRB1iFCEgKImaQkdN8vMcZB0gFCGgKIyUQ0dNcjsIRBzdFCMgKI6QQkdM8bC+oUcG1RAQNGCmIaOGGJp6SIODKogoGhDyAub+k8QserxhwWVEFA0IyGhvX9/1JJHHxRUQ0DR0viGdv3tkasloGYQULQ1OqE9f3fsSgmoGQQUzQ1taL9fHL9IAmoGAUUHAxPa69cmrZCCWkFA0cewhvb5pWmLI6BWEFD0MuiFTT1+Y+q6CKgVBBQdjUho+9+XvigCagUBRV/9G9r4t+Wsh4BaQUDRW++Etv1deWuhoEYQUAzQtaEtf1HuMgioEQQUQ/RMaLPfk78GAmoEAcUo3Rra6pcUjE9AjSCgGKfTC5va/IaiyQmoEQQUQ3VJaINfUDo2BbWBgGK09g2t/9OLJyagNhBQjNc6obV/doVpCagNBBQiNG1o3R9cZVICagMBhRAtE1rx51aakoDaQEAhR7OG1vuh1QakoCYQUEjS6IVNtX5ixdkIqAkEFMI0SWiVH1h1MAJqAgGFPPUbWufPljVnIqAmEFBIVDuhNZ42l5d0DEdAIVTdhha/7r36nxUoqAUEFGLVfEap7MdIfmILIxFQSFYtoXd3qwtpQ1QY4eqn1v+Z6I2AQrgqDb2sZ0JD5b82FeMQUIhXmtB9Lj+eiWxou7dHEVALCCg0KGnoRD1PGrr8e/N+6zIKagABhQ65CQ3V86Wh878zf+IlBNQAAgo1MhoafPQZ8Si09ceUElADCCgUSX1h01I+5x6ENv+kfAJqAAGFLikJjcjnPqGTv6by5Ne/ovEvQHsEFOrENjSynxMFbf4lI/vf0vxXoDECCoWiEhrdz6uCdsknAbWAgEKnxYYm9PO8oJ3ySUAtIKDQaj6hSf08KWifu/f9r+rze9AOAYViMw1N6+e2oMcf2G/6Xr8JrRBQqBZ6YVNqP3cF7ZnPDQU1gIBCu6mEJt7A7wK66ptPAmoAAYUBVw1N7+e2oL2DRkDVI6Aw4TyhOf08/Bm069CdfyFqI6Cw4qShBBR9EFDYcUhoXj8pKJIRUJjynFACik4IKIzJ72f/ghJQ7QgozCGg6IWAwpy5gD7+/uU3BBS1EFCYEw7oP39Yr9eCAkpBtSOgsCbcz4cv/uPL2YDyEBRpCCismf0T6AcCiooIKKyZDejDLQFFPQQU1hBQdENAYY2mgFJQ5QgorCGg6IaAwhoCim4IKKwhoOiGgMIaAopuCCisURVQCqobAYU1BBTdEFBYQ0DRDQGFNQQU3RBQWENA0Q0BhTlzBZ0PaP9+UlDdCCjMIaDohYDCnIWAviagqIWAwpyZgD7+fb1+9QsBRSUEFPaECvr4dr3zXaifd/1zRkA1I6CwJ/974Z+/Vr5z0SioYgQUBuUV9PkGvn9CCahiBBQGFQR0072hBFQxAgqLcgp68gxS14QSUMUIKCxapRd0df4UfL+GElDFCChMygnoxY/ollAKqhcBhU2pBZ18CWifhhJQvQgobEq8iV8FXkPfI6EEVC8CCqOSChrq51bzhhJQvQgorEoo6Fw/N80TSkD1IqAwK7qgC/3catpQCqoWAYVdkQWN6OemaUIJqFoEFIatIhK6iuvnVquGElC1CCgsWy0ldJXQz02rhBJQtQgobJsvaFo+nzVoKAFVi4DCuuCj0MRHn0f1E0pBtSKgMG+1mmjo/l9m/sjKDSWgWhFQeLCaVPITqyaUgGpFQOHEZT3Lm1WtoTXDjq7YKzhVI301Elr/wTH6YaPgVKXb5rKGNvjzLHpil+BUxT9gZie0+gsE0BmbBK+qPoue09DqL1FFd2wRvKr61Hd6Qmu/SQojsEHwqvZrh9IaWvlt+hiD/YFb1V99mZDQiHzuE1p5RlTF9sCtNh+sFNXQyH5SUOnYHbjV5v0/MQmN7icFFY7NgVsNP2F+vqEJ/aSgsrE38KvdW9BnE5rUTwoqGlsDvxp/12aooVW+sh4isDXwq/GHIAUSmtpPCioYOwPHmn+M3ERDE2/gdwHlOhWKjYFjHT6H8yqh6f3kIahcbAwc6/NBxmcNzeknBRWLfYFjvT4J/iShBNQU9gWe9fsujX1D8/pJQaViW+BZzy8jei4oAbWFbYFnnb/NLbufFFQodgWudS4oATWGXYFrsgL6cPvqVwKqCbsC10QF9PHtmoDqwq7At64FXXgAer8OB5SCisSmwDdBAX24JaDasCnwTU5AH9++fkdAlWFT4JucgN6/+pWAasOmwLmeBZ0L6MPtdx8JqDZsCpwTEtDHt998JKDqsClwTkhA7z97T0D1YVPgXceChgP68OefPhJQfdgUeCchoM838ARUHzYF3kkI6PMNPAHVh02BdwICuruBJ6D6sClwr19BAwHd38ATUH3YFLg3PKAf1qd2d/MEVAU2Be4RUORiU4DhBT2YuYWnnyKxKwABRSZ2BSCgyMSuAAQUmdgVQExBwwGlnzKxLYCYgIYRUJnYFkDCm5Hop0rsCyD/ISgBFYp9AcQ/BKWfUrExQOeAJhd0RUClYmOAjfCHoPRTLHYG2Ij5Yg/6qQxbA2x6BzSpoNzAC8bWAJvuXw+fUFD6KRl7A2xJLSj9FI3NAba6BjS+oPRTNnYH2Oob0NiC0k/h2B7gWf+CLiZ0RT+lY3+AZ50D+lzQ2YSu6Kd8bBDwrHdAlx6Ekk8N2CLgWf+AzjwK5dGnEmwSsDOsoJcN3f/L/tMgGbsE7IwI6ObY0AtDRkEyNgrYGRTQzXVDR82BZOwVsDeuoON+M8oQUGCPgCIVAQX2CChSEVBgj4AiFQEFDoZ1jIBqRUCBAwKKRAQUOBjVMfqpFgEFjgaVjICqRUCBIwKKNAQUOCKgSENAgRdjUkZA1SKgwIshKaOfehFQ4AUBRRICCrwgoEhCQIETI2JGQPUioMAJAooUBBQ4MSBm9FMxAgqc6p8zAqoYAQVOEVAkIKDAKQKKBAQUOEVAkYCAAmd694x+akZAgTMEFPEIKHCGgCIeAQXOdS4aAdWMgALnCCiiEVDgXN+i0U/VCChwoWvTCKhqBBS4QEARi4ACFwgoYhFQ4AIBRSwCClzqGDX6qRsBBS4RUEQioMAlAopIBBS40i9rBFQ3AgpcIaCIQ0CBK92yRj+VI6DAFQKKOAQUuNYrbARUOQIKXCOgiEJAgWsEFFEIKDChU9kIqHIEFJjQp2z0UzsCCkwgoIhBQIEJBBQxCCgwpUvbCKh2BBSYQkARgYACU3q0jX6qR0CBSR3qRkDVI6DAJAKKZQQUmERAsYyAAtPa542AqkdAgWnN80Y/9SOgwDQCikUEFJhGQLGIgAIBrQNHQPUjoEAAAcUSAgoENA4c/TSAgAIhbRNHQA0goEAIAcUCAgqEEFAsIKBACAHFAgIKBLVsHP20gIACQQQU8wgoEERAMY+AAmENK0dALSCgQBgBxSwCCoS1qxz9NIGAAmEEFLMIKDCjWecIqAkEFJhBQDGHgAIzCCjmEFBgTqPQ0U8bCCgwh4BiBgEF5hBQzCCgwKw2qSOgNhBQYBYBRRgBBWYRUIQRUGBWk9TRTyMIKDCvRewIqBEEFJhHQBFEQIF5BBRBBBRY0KB2BNQIAgosqF87+mkFAQUWEFCEEFBgAQFFCAEFllTvHQG1goACSwgoAggosKR27+inGQQUWFS5eATUDAIKLCKgmEZAgUUEFNMIKLCsbvIIqBkEFFhWNXn00w4CCiwjoJhEQIFlBBSTCCgQoWb0CKgdBBSIQEAxhYACESpGj34aQkCBGPWyR0ANIaBADAKKCQQUiEFAMYGAAjEIKCYQUCBKre7RT0sIKBCFgOIaAQWiEFBcI6BAnErlI6CWEFAgDgHFFQIKxKlTPvppCgEF4hBQXCGgQKQq7SOgphBQIBIBxSUCCkQioLhEQIFYNeJHQE0hoECsCvGjn7YQUCAWAcUFAgpEK88fAbWFgALRCCjOEVAgGgHFOQIKRCvOH/00hoAC8UoDSECNIaBAPAKKMwQUiEdAcYaAAgkKC0hAjSGgQIKyAtJPawgokICA4hQBBRIQUJwioECKogYSUGsIKJCCgOIEAQVSlDSQfppDQIEkBRUkoOYQUCAJAcULAgokIaB4QUCBJAQULwgokCY7g/TTHgIKpCGgOCKgQBoCiiMCCiTKDSEBtYeAAokIKA4IKJAoM4T00yACCqTKSyEBNYiAAqkIKPYIKJCKgGKPgAKpCCj2CCiQLKeF9NMiAgokI6DYIaBAMgKKHQIKpMuoIQG1iIAC6QgonhFQIB0BxTMCCqRLryH9NImAAhmSe0hATSKgQAYCii0CCmQgoNgioECO1CASUJMIKJAjMYj00yYCCuQgoNgQUCBTWhIJqE0EFMhCQEFAgUwEFAQUyJSURPppFAEF8qREkYAaRUCBPAQUBBTIREBBQIFcCVUkoEYRUCBTfBXpp1UEFMhEQEFAgUwEFAQUyBXdRQJqFQEFchFQ9wgokCu2i/TTLAIKZIssIwE1i4AC2QiodwQUyEZAvSOgQDYC6h0BBfJFpZF+2kVAgXwE1DkCCuQjoM4RUKBATBwJqF0EFChAQH0joECBiDjST8MIKFBiOY8E1DACCpQgoK4RUKAEAXWNgAIlCKhrBBQosthHAmoYAQWKLPWRflpGQIEiBNQzAgqUWSgkAbWMgAJlCKhjBBQoQ0AdI6BAmflC0k/TCChQaLaRBNQ0AgoUIqB+EVCgEAH1i4ACpeYiSUBNI6BAqZlI0k/bCChQioC6RUCBUgTULQIKFAtnkoDaRkCBYgTUKwIKFAtmkn4aR0CBcqFQElDjCChQjoA6RUCBcgTUKQIKVBAoJQE1joACFUyXkn5aR0CBCgioTwQUqICA+kRAgRomW0lArSOgQA0E1CUCCtQw1Ur6aR4BBaqYqCUBNY+AAlUQUI8IKFAFAfWIgAJVEFCPCChQx1Uu6ad9BBSog4A6RECBOgioQwQUqOQymATUPgIKVEJA/SGgQCV3d6sLoydCa2wxUMdlPWmoA+wvUME+lx/P0FDz2Fyg3EQ9Txo6ejo0w94CpUL1fGno6AnRCDsLlAk++uRRqH3sK1BkKZ88CLWMbQVKRORzn9DRk6IBdhUoENlPCmoUmwrki+4nBbWJPQWyJfSTgprElgK5kvpJQS1iR4Fcaf3cFnT0xKiMHQUypfaTgtrDhgJ5Em/gdwHlgrOF/QTypPeTh6DmsJ9Alpx+UlBr2E4gCwEFAQXy5PWTghrDbgI5CCg2BBTIkttPCmoLmwlkIKDYYjOBDDMB/fRm/ewbAmofmwlkmAno/a6fr34loPaxmUC6iAegr0P/BQpqCHsJpJt7APrZ++B/RkCtYS+BdOGAfnrz3Xw/Cagl7CWQLhzQ+/XNFz8SUC/YSyBdMKC7v4DefE9AfWAvgXTBgO6fgl+/Dv8hlIAawl4C6WaeRPrf336YfRKegFrCXgLp5t+I9PjzU0GDzyURUEPYSyDd0js5n+7kg69mIqCGsJdAusW3wr9b3/xEQO1jL4F0iwH99CZ4D09ADWEvgXTLH8b0joB6wF4C6SICyi28B+wlkC4ioDyJ5AF7CWRYKuinN4GPA6WfprCZQIaFgD6+5QGoC2wmkCEQ0E9/+eIfT//nn9+GPk6ZgNrCZgIZAgH9sF6v/3S7Xn/NW+F9YDOBHIGC/v7len3z9T+C+aSftrCbQA6+Fx4bAgpkyiso/bSF7QSyEFAQUCBXTkHppzHsJ5BnlV7QFQE1hv0EMuUEdPTMqIsNBXKlFpR+msOOArkSb+K5gbeHHQWyJRWUfhrElgL5EgpKPy1iT4EC0QWlnyaxqUCJyILST5vYVaDIKiKhK/ppFNsKlFktJXRFP81iX4FS8wUln4axs0C54KNQHn3axt4CFaxWEw3d/8vRs6EdNheoYzVp9FRoiv0FqqGe3rDFAJCJgAJAJgIKAJkIKABkIqAAkImAAkAmAgoAmQgoAGQioACQiYACQCYCCgCZCCgAZCKgAJCJgAJAJgIKAJkIKABkIqAAkImAAkAmAgoAmQgoAGQioACQiYACQCYCCgCZCCgAZCKgAJCJgAJAJgIKAJkIKABkIqAAkImAAkAmAgoAmQgoAGQioACQiYACQCYCCgCZCCgAZPr/AK6aKCXIQzQAAAAASUVORK5CYII="/>
          <p:cNvSpPr>
            <a:spLocks noChangeAspect="1" noChangeArrowheads="1"/>
          </p:cNvSpPr>
          <p:nvPr/>
        </p:nvSpPr>
        <p:spPr bwMode="auto">
          <a:xfrm>
            <a:off x="63500" y="-136525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4" y="1918496"/>
            <a:ext cx="2259883" cy="229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28" y="3613355"/>
            <a:ext cx="2942610" cy="297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538" y="1511422"/>
            <a:ext cx="4364326" cy="323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457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12485" y="925738"/>
            <a:ext cx="11966443" cy="5692775"/>
          </a:xfrm>
        </p:spPr>
        <p:txBody>
          <a:bodyPr/>
          <a:lstStyle/>
          <a:p>
            <a:pPr marL="0" indent="0">
              <a:buNone/>
            </a:pPr>
            <a:r>
              <a:rPr lang="es-CR" b="1" dirty="0" err="1" smtClean="0"/>
              <a:t>Sankey</a:t>
            </a:r>
            <a:r>
              <a:rPr lang="es-CR" b="1" dirty="0" smtClean="0"/>
              <a:t> </a:t>
            </a:r>
            <a:r>
              <a:rPr lang="es-CR" b="1" dirty="0" err="1" smtClean="0"/>
              <a:t>diagram</a:t>
            </a:r>
            <a:r>
              <a:rPr lang="es-CR" b="1" dirty="0"/>
              <a:t>: </a:t>
            </a:r>
            <a:r>
              <a:rPr lang="es-CR" dirty="0"/>
              <a:t>es un tipo específico de diagrama de flujo, en el que el ancho de los enlaces se muestra proporcionalmente a la cantidad de flujo. Las entidades se representan mediante rectángulos o texto, y se vinculan si hay un flujo entre ellas. Muestra una estructura de red dirigida.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2" y="2732308"/>
            <a:ext cx="3995890" cy="384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0" y="2732308"/>
            <a:ext cx="5198057" cy="366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485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12486" y="925738"/>
            <a:ext cx="11890828" cy="5692775"/>
          </a:xfrm>
        </p:spPr>
        <p:txBody>
          <a:bodyPr/>
          <a:lstStyle/>
          <a:p>
            <a:pPr marL="0" indent="0" algn="just">
              <a:buNone/>
            </a:pPr>
            <a:r>
              <a:rPr lang="es-CR" b="1" dirty="0" smtClean="0"/>
              <a:t>Gráfico </a:t>
            </a:r>
            <a:r>
              <a:rPr lang="es-CR" b="1" dirty="0"/>
              <a:t>circular: </a:t>
            </a:r>
            <a:r>
              <a:rPr lang="es-CR" dirty="0" smtClean="0"/>
              <a:t>estos gráficos </a:t>
            </a:r>
            <a:r>
              <a:rPr lang="es-CR" dirty="0"/>
              <a:t>circulares son útiles para representar información complicada. Se utilizan en 2 casos específicos: cuando tiene ejes largos y numerosas categorías, y cuando desea mostrar relaciones entre elementos.</a:t>
            </a:r>
          </a:p>
        </p:txBody>
      </p:sp>
      <p:pic>
        <p:nvPicPr>
          <p:cNvPr id="24578" name="Picture 2" descr="https://www.r-graph-gallery.com/wp-content/uploads/2017/01/219_circlize_first_step_2-3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6" y="24334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www.r-graph-gallery.com/wp-content/uploads/2017/01/226_different_plot_type_circlize_5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059" y="3263797"/>
            <a:ext cx="3295548" cy="329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s://www.r-graph-gallery.com/wp-content/uploads/2017/01/222_several_tracks_circlize_3-300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633" y="268420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32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287"/>
            <a:ext cx="10515600" cy="819240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523" y="927652"/>
            <a:ext cx="8918712" cy="5819508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¿Por qué estudiamos la visualización de datos multivariados?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Nos referimos a la </a:t>
            </a:r>
            <a:r>
              <a:rPr lang="es-CR" sz="2400" dirty="0" smtClean="0"/>
              <a:t>frase </a:t>
            </a:r>
            <a:r>
              <a:rPr lang="es-CR" sz="2400" dirty="0"/>
              <a:t>de </a:t>
            </a:r>
            <a:r>
              <a:rPr lang="en-US" sz="2400" dirty="0"/>
              <a:t>Chambers, Cleveland, </a:t>
            </a:r>
            <a:r>
              <a:rPr lang="en-US" sz="2400" dirty="0" err="1"/>
              <a:t>Kleiner</a:t>
            </a:r>
            <a:r>
              <a:rPr lang="en-US" sz="2400" dirty="0"/>
              <a:t>, y Tukey (1983):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“</a:t>
            </a:r>
            <a:r>
              <a:rPr lang="es-ES" sz="2400" i="1" dirty="0" err="1"/>
              <a:t>there</a:t>
            </a:r>
            <a:r>
              <a:rPr lang="es-ES" sz="2400" i="1" dirty="0"/>
              <a:t> </a:t>
            </a:r>
            <a:r>
              <a:rPr lang="es-ES" sz="2400" i="1" dirty="0" err="1"/>
              <a:t>is</a:t>
            </a:r>
            <a:r>
              <a:rPr lang="es-ES" sz="2400" i="1" dirty="0"/>
              <a:t> no </a:t>
            </a:r>
            <a:r>
              <a:rPr lang="en-US" sz="2400" i="1" dirty="0"/>
              <a:t>statistical tool that is as powerful as a well-chosen graph</a:t>
            </a:r>
            <a:r>
              <a:rPr lang="en-US" sz="2400" dirty="0"/>
              <a:t>”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dirty="0" err="1" smtClean="0"/>
              <a:t>Tanto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visualizaciones</a:t>
            </a:r>
            <a:r>
              <a:rPr lang="en-US" sz="2400" dirty="0" smtClean="0"/>
              <a:t> </a:t>
            </a:r>
            <a:r>
              <a:rPr lang="en-US" sz="2400" dirty="0" err="1" smtClean="0"/>
              <a:t>univariadas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multivariados</a:t>
            </a:r>
            <a:r>
              <a:rPr lang="en-US" sz="2400" dirty="0"/>
              <a:t>, los </a:t>
            </a:r>
            <a:r>
              <a:rPr lang="en-US" sz="2400" dirty="0" err="1"/>
              <a:t>gráficos</a:t>
            </a:r>
            <a:r>
              <a:rPr lang="en-US" sz="2400" dirty="0"/>
              <a:t> </a:t>
            </a:r>
            <a:r>
              <a:rPr lang="en-US" sz="2400" dirty="0" err="1"/>
              <a:t>tienden</a:t>
            </a:r>
            <a:r>
              <a:rPr lang="en-US" sz="2400" dirty="0"/>
              <a:t> a </a:t>
            </a:r>
            <a:r>
              <a:rPr lang="en-US" sz="2400" dirty="0" err="1"/>
              <a:t>poseer</a:t>
            </a:r>
            <a:r>
              <a:rPr lang="en-US" sz="2400" dirty="0"/>
              <a:t> </a:t>
            </a:r>
            <a:r>
              <a:rPr lang="en-US" sz="2400" dirty="0" err="1"/>
              <a:t>mayores</a:t>
            </a:r>
            <a:r>
              <a:rPr lang="en-US" sz="2400" dirty="0"/>
              <a:t> </a:t>
            </a:r>
            <a:r>
              <a:rPr lang="en-US" sz="2400" dirty="0" err="1"/>
              <a:t>ventajas</a:t>
            </a:r>
            <a:r>
              <a:rPr lang="en-US" sz="2400" dirty="0"/>
              <a:t> que los </a:t>
            </a:r>
            <a:r>
              <a:rPr lang="en-US" sz="2400" dirty="0" err="1"/>
              <a:t>cuadros</a:t>
            </a:r>
            <a:r>
              <a:rPr lang="en-US" sz="2400" dirty="0" smtClean="0"/>
              <a:t>. Sin embargo no </a:t>
            </a:r>
            <a:r>
              <a:rPr lang="en-US" sz="2400" dirty="0" err="1" smtClean="0"/>
              <a:t>debemos</a:t>
            </a:r>
            <a:r>
              <a:rPr lang="en-US" sz="2400" dirty="0" smtClean="0"/>
              <a:t> </a:t>
            </a:r>
            <a:r>
              <a:rPr lang="en-US" sz="2400" dirty="0" err="1" smtClean="0"/>
              <a:t>dejar</a:t>
            </a:r>
            <a:r>
              <a:rPr lang="en-US" sz="2400" dirty="0" smtClean="0"/>
              <a:t> de </a:t>
            </a:r>
            <a:r>
              <a:rPr lang="en-US" sz="2400" dirty="0" err="1" smtClean="0"/>
              <a:t>lado</a:t>
            </a:r>
            <a:r>
              <a:rPr lang="en-US" sz="2400" dirty="0" smtClean="0"/>
              <a:t> la </a:t>
            </a:r>
            <a:r>
              <a:rPr lang="en-US" sz="2400" dirty="0" err="1" smtClean="0"/>
              <a:t>representación</a:t>
            </a:r>
            <a:r>
              <a:rPr lang="en-US" sz="2400" dirty="0" smtClean="0"/>
              <a:t> de </a:t>
            </a:r>
            <a:r>
              <a:rPr lang="en-US" sz="2400" dirty="0" err="1" smtClean="0"/>
              <a:t>estos</a:t>
            </a:r>
            <a:r>
              <a:rPr lang="en-US" sz="2400" dirty="0" smtClean="0"/>
              <a:t> </a:t>
            </a:r>
            <a:r>
              <a:rPr lang="en-US" sz="2400" dirty="0" err="1" smtClean="0"/>
              <a:t>últimos</a:t>
            </a:r>
            <a:r>
              <a:rPr lang="en-US" sz="2400" dirty="0" smtClean="0"/>
              <a:t>.</a:t>
            </a:r>
            <a:endParaRPr lang="en-US" sz="2400" dirty="0"/>
          </a:p>
          <a:p>
            <a:pPr algn="just"/>
            <a:endParaRPr lang="es-CR" dirty="0"/>
          </a:p>
          <a:p>
            <a:pPr algn="just"/>
            <a:r>
              <a:rPr lang="es-CR" sz="2400" dirty="0" smtClean="0"/>
              <a:t>Si bien es cierto, los gráficos crean </a:t>
            </a:r>
            <a:r>
              <a:rPr lang="es-CR" sz="2400" dirty="0"/>
              <a:t>un mayor interés y atracción en el análisis de los </a:t>
            </a:r>
            <a:r>
              <a:rPr lang="es-CR" sz="2400" dirty="0" smtClean="0"/>
              <a:t>datos. Sin embargo a veces nos interesa conocer el valor exacto de la data.</a:t>
            </a:r>
            <a:endParaRPr lang="es-ES" sz="2400" dirty="0"/>
          </a:p>
        </p:txBody>
      </p:sp>
      <p:pic>
        <p:nvPicPr>
          <p:cNvPr id="2050" name="Picture 2" descr="Image result for w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56" y="1245900"/>
            <a:ext cx="1570955" cy="242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ltivari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849" y="4419600"/>
            <a:ext cx="2009967" cy="20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034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12486" y="925738"/>
            <a:ext cx="11890828" cy="5692775"/>
          </a:xfrm>
        </p:spPr>
        <p:txBody>
          <a:bodyPr/>
          <a:lstStyle/>
          <a:p>
            <a:pPr marL="0" indent="0" algn="just">
              <a:buNone/>
            </a:pPr>
            <a:r>
              <a:rPr lang="es-CR" b="1" dirty="0" err="1" smtClean="0"/>
              <a:t>Hierarchical</a:t>
            </a:r>
            <a:r>
              <a:rPr lang="es-CR" b="1" dirty="0" smtClean="0"/>
              <a:t> </a:t>
            </a:r>
            <a:r>
              <a:rPr lang="es-CR" b="1" dirty="0" err="1" smtClean="0"/>
              <a:t>edge</a:t>
            </a:r>
            <a:r>
              <a:rPr lang="es-CR" b="1" dirty="0" smtClean="0"/>
              <a:t> </a:t>
            </a:r>
            <a:r>
              <a:rPr lang="es-CR" b="1" dirty="0" err="1" smtClean="0"/>
              <a:t>bundling</a:t>
            </a:r>
            <a:r>
              <a:rPr lang="es-CR" b="1" dirty="0"/>
              <a:t>: </a:t>
            </a:r>
            <a:r>
              <a:rPr lang="es-CR" dirty="0"/>
              <a:t>es un método de visualización de datos que permite verificar las conexiones entre las hojas de una red jerárquica. Esta estructura es un tipo especial de red.</a:t>
            </a:r>
          </a:p>
        </p:txBody>
      </p:sp>
      <p:pic>
        <p:nvPicPr>
          <p:cNvPr id="25602" name="Picture 2" descr="https://www.r-graph-gallery.com/wp-content/uploads/2017/11/309_Basic_Hierarchical_Edge_Bundling7-3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84" y="2375918"/>
            <a:ext cx="4069125" cy="406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www.r-graph-gallery.com/wp-content/uploads/2017/11/311_Add_Label_Hierarchical_Edge_Bundling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96" y="2454893"/>
            <a:ext cx="3990150" cy="399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719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112486" y="925738"/>
            <a:ext cx="11890828" cy="5692775"/>
          </a:xfrm>
        </p:spPr>
        <p:txBody>
          <a:bodyPr/>
          <a:lstStyle/>
          <a:p>
            <a:pPr marL="0" indent="0">
              <a:buNone/>
            </a:pPr>
            <a:r>
              <a:rPr lang="es-CR" b="1" dirty="0" smtClean="0"/>
              <a:t>Mapas: </a:t>
            </a:r>
            <a:r>
              <a:rPr lang="es-CR" dirty="0" smtClean="0"/>
              <a:t>es un tipo de geo referenciar la data. Son muy útiles para presentar datos de zonas específicas. </a:t>
            </a:r>
            <a:endParaRPr lang="es-CR" b="1" dirty="0"/>
          </a:p>
        </p:txBody>
      </p:sp>
      <p:pic>
        <p:nvPicPr>
          <p:cNvPr id="26626" name="Picture 2" descr="https://www.r-graph-gallery.com/wp-content/uploads/2017/12/327_Chloropleth_geoJSON_ggplot2_4-1024x5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0" y="2500035"/>
            <a:ext cx="4917136" cy="401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www.r-graph-gallery.com/wp-content/uploads/2017/12/329_2D_distribution_for_map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78" y="2604411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283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6114" y="56951"/>
            <a:ext cx="11872686" cy="810012"/>
          </a:xfrm>
        </p:spPr>
        <p:txBody>
          <a:bodyPr/>
          <a:lstStyle/>
          <a:p>
            <a:pPr algn="ctr"/>
            <a:r>
              <a:rPr lang="es-CR" dirty="0"/>
              <a:t>Gráficos </a:t>
            </a:r>
            <a:r>
              <a:rPr lang="es-CR" dirty="0" smtClean="0"/>
              <a:t>multivariados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12486" y="925738"/>
            <a:ext cx="11890828" cy="5692775"/>
          </a:xfrm>
        </p:spPr>
        <p:txBody>
          <a:bodyPr/>
          <a:lstStyle/>
          <a:p>
            <a:pPr marL="0" indent="0">
              <a:buNone/>
            </a:pPr>
            <a:r>
              <a:rPr lang="es-CR" b="1" dirty="0" smtClean="0"/>
              <a:t>Conexión en los mapas: </a:t>
            </a:r>
            <a:r>
              <a:rPr lang="es-CR" dirty="0" smtClean="0"/>
              <a:t>a partir de un mapa, se puede ver la relación de una zona con otra, bajo cierta variable de estudio. </a:t>
            </a:r>
            <a:endParaRPr lang="es-CR" b="1" dirty="0"/>
          </a:p>
        </p:txBody>
      </p:sp>
      <p:pic>
        <p:nvPicPr>
          <p:cNvPr id="27650" name="Picture 2" descr="http://www.r-graph-gallery.com/wp-content/uploads/2017/06/Connection_lines_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4" y="2212258"/>
            <a:ext cx="8672052" cy="42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946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93618" y="212725"/>
            <a:ext cx="10515600" cy="1117311"/>
          </a:xfrm>
        </p:spPr>
        <p:txBody>
          <a:bodyPr/>
          <a:lstStyle/>
          <a:p>
            <a:pPr algn="ctr"/>
            <a:r>
              <a:rPr lang="es-CR" dirty="0"/>
              <a:t>Y, ¿los gráficos del curso?</a:t>
            </a:r>
          </a:p>
        </p:txBody>
      </p:sp>
      <p:pic>
        <p:nvPicPr>
          <p:cNvPr id="7170" name="Picture 2" descr="Image result for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2" y="1895938"/>
            <a:ext cx="8146473" cy="46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30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9571" y="13321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err="1" smtClean="0"/>
              <a:t>Dashboards</a:t>
            </a:r>
            <a:r>
              <a:rPr lang="es-CR" dirty="0" smtClean="0"/>
              <a:t> en </a:t>
            </a:r>
            <a:r>
              <a:rPr lang="es-CR" dirty="0" err="1" smtClean="0"/>
              <a:t>excel</a:t>
            </a:r>
            <a:r>
              <a:rPr lang="es-CR" dirty="0" smtClean="0"/>
              <a:t>, </a:t>
            </a:r>
            <a:r>
              <a:rPr lang="es-CR" dirty="0" err="1" smtClean="0"/>
              <a:t>tableau</a:t>
            </a:r>
            <a:r>
              <a:rPr lang="es-CR" dirty="0" smtClean="0"/>
              <a:t> y </a:t>
            </a:r>
            <a:r>
              <a:rPr lang="es-CR" dirty="0" err="1" smtClean="0"/>
              <a:t>shinydashboard</a:t>
            </a:r>
            <a:r>
              <a:rPr lang="es-CR" dirty="0" smtClean="0"/>
              <a:t>.</a:t>
            </a:r>
            <a:endParaRPr lang="es-C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6424" y="119409"/>
            <a:ext cx="11808822" cy="1012705"/>
          </a:xfrm>
        </p:spPr>
        <p:txBody>
          <a:bodyPr>
            <a:normAutofit/>
          </a:bodyPr>
          <a:lstStyle/>
          <a:p>
            <a:pPr algn="ctr"/>
            <a:r>
              <a:rPr lang="es-CR" sz="4000" dirty="0"/>
              <a:t>Gráficos multivariados de las técnicas del curso</a:t>
            </a:r>
            <a:endParaRPr lang="es-ES" sz="4000" dirty="0"/>
          </a:p>
        </p:txBody>
      </p:sp>
      <p:pic>
        <p:nvPicPr>
          <p:cNvPr id="5" name="4 Imagen" descr="Image result for dashboard in exc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19" y="1999298"/>
            <a:ext cx="4785360" cy="306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Image result for dashboard in tableau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139" y="3809118"/>
            <a:ext cx="3858623" cy="282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Image result for shiny dashboard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35" y="1999299"/>
            <a:ext cx="4646751" cy="3516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008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6424" y="119409"/>
            <a:ext cx="11808822" cy="1012705"/>
          </a:xfrm>
        </p:spPr>
        <p:txBody>
          <a:bodyPr>
            <a:normAutofit/>
          </a:bodyPr>
          <a:lstStyle/>
          <a:p>
            <a:pPr algn="ctr"/>
            <a:r>
              <a:rPr lang="es-CR" sz="4000" dirty="0"/>
              <a:t>Gráficos multivariados de las técnicas del curso</a:t>
            </a: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373" y="13089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PCA</a:t>
            </a:r>
            <a:endParaRPr lang="es-ES" dirty="0"/>
          </a:p>
        </p:txBody>
      </p:sp>
      <p:pic>
        <p:nvPicPr>
          <p:cNvPr id="1030" name="Picture 6" descr="Resultado de imagen para PCA plo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73" y="2267773"/>
            <a:ext cx="4767670" cy="400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5 Imagen" descr="http://www.sthda.com/english/sthda-upload/figures/principal-component-methods/013-pca-in-r-prcomp-vs-princomp-biplots-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22" y="2220148"/>
            <a:ext cx="5065078" cy="4100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4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6424" y="13989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Análisis </a:t>
            </a:r>
            <a:r>
              <a:rPr lang="es-CR" dirty="0"/>
              <a:t>de Factores.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6424" y="119410"/>
            <a:ext cx="11808822" cy="925620"/>
          </a:xfrm>
        </p:spPr>
        <p:txBody>
          <a:bodyPr>
            <a:normAutofit/>
          </a:bodyPr>
          <a:lstStyle/>
          <a:p>
            <a:pPr algn="ctr"/>
            <a:r>
              <a:rPr lang="es-CR" sz="4000" dirty="0"/>
              <a:t>Gráficos multivariados de las técnicas del curso</a:t>
            </a:r>
            <a:endParaRPr lang="es-ES" sz="4000" dirty="0"/>
          </a:p>
        </p:txBody>
      </p:sp>
      <p:pic>
        <p:nvPicPr>
          <p:cNvPr id="6" name="5 Imagen" descr="Image result for factor analysis in 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8" y="2237658"/>
            <a:ext cx="4759311" cy="421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Image result for factor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95" y="2486044"/>
            <a:ext cx="4804612" cy="379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4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4063" y="14337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/>
              <a:t>Análisis discriminante.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6424" y="119410"/>
            <a:ext cx="11808822" cy="925620"/>
          </a:xfrm>
        </p:spPr>
        <p:txBody>
          <a:bodyPr>
            <a:normAutofit/>
          </a:bodyPr>
          <a:lstStyle/>
          <a:p>
            <a:pPr algn="ctr"/>
            <a:r>
              <a:rPr lang="es-CR" sz="4000" dirty="0"/>
              <a:t>Gráficos multivariados de las técnicas del curso</a:t>
            </a:r>
            <a:endParaRPr lang="es-ES" sz="4000" dirty="0"/>
          </a:p>
        </p:txBody>
      </p:sp>
      <p:pic>
        <p:nvPicPr>
          <p:cNvPr id="6" name="5 Imagen" descr="Image result for discriminant analysis in 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604" y="2505193"/>
            <a:ext cx="4692901" cy="372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Image result for discriminant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2" y="2350094"/>
            <a:ext cx="4378258" cy="3882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589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6977" y="1285693"/>
            <a:ext cx="10515600" cy="4351338"/>
          </a:xfrm>
        </p:spPr>
        <p:txBody>
          <a:bodyPr/>
          <a:lstStyle/>
          <a:p>
            <a:r>
              <a:rPr lang="es-CR" dirty="0"/>
              <a:t>Análisis de agrupamiento.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26424" y="119410"/>
            <a:ext cx="11808822" cy="925620"/>
          </a:xfrm>
        </p:spPr>
        <p:txBody>
          <a:bodyPr>
            <a:normAutofit/>
          </a:bodyPr>
          <a:lstStyle/>
          <a:p>
            <a:pPr algn="ctr"/>
            <a:r>
              <a:rPr lang="es-CR" sz="4000" dirty="0"/>
              <a:t>Gráficos multivariados de las técnicas del curso</a:t>
            </a:r>
            <a:endParaRPr lang="es-ES" sz="4000" dirty="0"/>
          </a:p>
        </p:txBody>
      </p:sp>
      <p:pic>
        <p:nvPicPr>
          <p:cNvPr id="6" name="5 Imagen" descr="Image result for Cluster analysis in r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95" y="2158146"/>
            <a:ext cx="4210568" cy="387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Image result for Cluster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82" y="2013588"/>
            <a:ext cx="5612130" cy="415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3474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274" y="14250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Text </a:t>
            </a:r>
            <a:r>
              <a:rPr lang="es-ES" dirty="0" err="1" smtClean="0"/>
              <a:t>mining</a:t>
            </a:r>
            <a:r>
              <a:rPr lang="es-ES" dirty="0" smtClean="0"/>
              <a:t>: análisis de sentimiento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26424" y="119410"/>
            <a:ext cx="11808822" cy="925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sz="4000" dirty="0"/>
              <a:t>Gráficos multivariados de las técnicas del curso</a:t>
            </a:r>
            <a:endParaRPr lang="es-ES" sz="4000" dirty="0"/>
          </a:p>
        </p:txBody>
      </p:sp>
      <p:pic>
        <p:nvPicPr>
          <p:cNvPr id="6" name="5 Imagen" descr="Image result for sentiment analysis in 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4" y="2510306"/>
            <a:ext cx="3693160" cy="36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Image result for sentiment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80" y="2647148"/>
            <a:ext cx="4489450" cy="341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621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298268" y="1275806"/>
            <a:ext cx="8384177" cy="5582194"/>
          </a:xfrm>
        </p:spPr>
        <p:txBody>
          <a:bodyPr>
            <a:normAutofit/>
          </a:bodyPr>
          <a:lstStyle/>
          <a:p>
            <a:r>
              <a:rPr lang="es-CR" sz="2400" dirty="0"/>
              <a:t>¿Qué entendemos por gráficos </a:t>
            </a:r>
            <a:r>
              <a:rPr lang="es-CR" sz="2400" dirty="0" err="1"/>
              <a:t>multivariantes</a:t>
            </a:r>
            <a:r>
              <a:rPr lang="es-CR" sz="2400" dirty="0"/>
              <a:t>?:</a:t>
            </a:r>
          </a:p>
          <a:p>
            <a:endParaRPr lang="es-CR" sz="2400" dirty="0"/>
          </a:p>
          <a:p>
            <a:r>
              <a:rPr lang="es-CR" sz="2400" dirty="0"/>
              <a:t>Los gráficos se conciben como cantidades o medidas que utilizan puntos, líneas, un sistema de coordenadas, números, símbolos, palabras, sombreados,  colores, etc., etc., etc.</a:t>
            </a:r>
          </a:p>
          <a:p>
            <a:endParaRPr lang="es-CR" sz="2400" dirty="0"/>
          </a:p>
          <a:p>
            <a:r>
              <a:rPr lang="es-CR" sz="2400" dirty="0"/>
              <a:t>¿Cuáles tipos de gráficos para una variable conocen?</a:t>
            </a:r>
          </a:p>
          <a:p>
            <a:endParaRPr lang="es-CR" sz="2400" dirty="0"/>
          </a:p>
          <a:p>
            <a:r>
              <a:rPr lang="es-CR" sz="2400" dirty="0"/>
              <a:t>Y, ¿cuáles tipos de gráficos multivariados conocen</a:t>
            </a:r>
            <a:r>
              <a:rPr lang="es-CR" sz="2400" dirty="0" smtClean="0"/>
              <a:t>?</a:t>
            </a:r>
          </a:p>
          <a:p>
            <a:endParaRPr lang="es-CR" sz="2400" dirty="0"/>
          </a:p>
          <a:p>
            <a:r>
              <a:rPr lang="es-CR" sz="2400" dirty="0" smtClean="0"/>
              <a:t>También, ¿qué tipo de representación de tabla nos podría interesar?</a:t>
            </a:r>
            <a:endParaRPr lang="es-CR" sz="2400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29195" y="138703"/>
            <a:ext cx="10515600" cy="801824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Introducción</a:t>
            </a:r>
            <a:endParaRPr lang="es-ES" dirty="0"/>
          </a:p>
        </p:txBody>
      </p:sp>
      <p:pic>
        <p:nvPicPr>
          <p:cNvPr id="3074" name="Picture 2" descr="Image result for multivaria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3"/>
          <a:stretch/>
        </p:blipFill>
        <p:spPr bwMode="auto">
          <a:xfrm>
            <a:off x="8977745" y="1306802"/>
            <a:ext cx="2965662" cy="25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ultivari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65" y="4958483"/>
            <a:ext cx="2849822" cy="145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26424" y="119410"/>
            <a:ext cx="11808822" cy="925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sz="4000" dirty="0"/>
              <a:t>Gráficos multivariados de las técnicas del curso</a:t>
            </a:r>
            <a:endParaRPr lang="es-ES" sz="4000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226424" y="1352842"/>
            <a:ext cx="1039746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Análisis de redes sociales </a:t>
            </a:r>
            <a:endParaRPr lang="es-ES" dirty="0"/>
          </a:p>
        </p:txBody>
      </p:sp>
      <p:pic>
        <p:nvPicPr>
          <p:cNvPr id="6" name="5 Imagen" descr="Image result for network analysis in 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44" y="2183698"/>
            <a:ext cx="4701440" cy="421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Image result for network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06" y="2183698"/>
            <a:ext cx="3936850" cy="4217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360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26424" y="119410"/>
            <a:ext cx="11808822" cy="925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sz="4000" dirty="0"/>
              <a:t>Gráficos multivariados de las técnicas del curso</a:t>
            </a:r>
            <a:endParaRPr lang="es-ES" sz="4000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08284" y="13528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Análisis de afinidad: </a:t>
            </a:r>
            <a:r>
              <a:rPr lang="es-ES" dirty="0" err="1" smtClean="0"/>
              <a:t>Market</a:t>
            </a:r>
            <a:r>
              <a:rPr lang="es-ES" dirty="0" smtClean="0"/>
              <a:t> </a:t>
            </a:r>
            <a:r>
              <a:rPr lang="es-ES" dirty="0" err="1" smtClean="0"/>
              <a:t>Basquet</a:t>
            </a:r>
            <a:r>
              <a:rPr lang="es-ES" dirty="0" smtClean="0"/>
              <a:t>  </a:t>
            </a:r>
            <a:r>
              <a:rPr lang="es-ES" dirty="0" err="1" smtClean="0"/>
              <a:t>Analysis</a:t>
            </a:r>
            <a:endParaRPr lang="es-ES" dirty="0"/>
          </a:p>
        </p:txBody>
      </p:sp>
      <p:pic>
        <p:nvPicPr>
          <p:cNvPr id="6" name="5 Imagen" descr="Image result for market basket analysis in 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74" y="2383538"/>
            <a:ext cx="4429025" cy="39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 descr="Image result for market basket analysis in 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383538"/>
            <a:ext cx="4501482" cy="4137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750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5354" y="1425030"/>
            <a:ext cx="10515600" cy="4351338"/>
          </a:xfrm>
        </p:spPr>
        <p:txBody>
          <a:bodyPr/>
          <a:lstStyle/>
          <a:p>
            <a:r>
              <a:rPr lang="es-CR" dirty="0" smtClean="0"/>
              <a:t>Árboles: decisión y regresión 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26424" y="119410"/>
            <a:ext cx="11808822" cy="925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R" sz="4000" dirty="0"/>
              <a:t>Gráficos multivariados de las técnicas del curso</a:t>
            </a:r>
            <a:endParaRPr lang="es-ES" sz="4000" dirty="0"/>
          </a:p>
        </p:txBody>
      </p:sp>
      <p:pic>
        <p:nvPicPr>
          <p:cNvPr id="6150" name="Picture 6" descr="Resultado de imagen para decision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929" y="2177143"/>
            <a:ext cx="4672683" cy="397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5 Imagen" descr="Image result for regression trees  analysis in r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9" y="2177143"/>
            <a:ext cx="5820728" cy="4271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9565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univariados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8839200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Cuadros y tablas dinámicas </a:t>
            </a:r>
            <a:endParaRPr lang="es-CR" dirty="0"/>
          </a:p>
        </p:txBody>
      </p:sp>
      <p:sp>
        <p:nvSpPr>
          <p:cNvPr id="11" name="10 Elipse"/>
          <p:cNvSpPr/>
          <p:nvPr/>
        </p:nvSpPr>
        <p:spPr>
          <a:xfrm>
            <a:off x="7305383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2639962" y="539791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2285753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18768" y="1357337"/>
            <a:ext cx="11830664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Y, </a:t>
            </a:r>
            <a:r>
              <a:rPr lang="es-CR" dirty="0"/>
              <a:t>¿</a:t>
            </a:r>
            <a:r>
              <a:rPr lang="es-CR" dirty="0" smtClean="0"/>
              <a:t>por qué ver tablas…?     ---&gt; los gráficos, a veces, no son la mejor método</a:t>
            </a:r>
          </a:p>
          <a:p>
            <a:pPr marL="0" indent="0">
              <a:buNone/>
            </a:pPr>
            <a:endParaRPr lang="es-CR" dirty="0"/>
          </a:p>
        </p:txBody>
      </p:sp>
      <p:pic>
        <p:nvPicPr>
          <p:cNvPr id="2050" name="Picture 2" descr="Image result for questions and answ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6" y="2810333"/>
            <a:ext cx="11716876" cy="390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192505" y="124496"/>
            <a:ext cx="11718758" cy="1040628"/>
          </a:xfrm>
        </p:spPr>
        <p:txBody>
          <a:bodyPr/>
          <a:lstStyle/>
          <a:p>
            <a:pPr algn="ctr"/>
            <a:r>
              <a:rPr lang="es-CR" dirty="0" smtClean="0"/>
              <a:t>Representación por medio de tablas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519275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2505" y="50756"/>
            <a:ext cx="11718758" cy="1040628"/>
          </a:xfrm>
        </p:spPr>
        <p:txBody>
          <a:bodyPr/>
          <a:lstStyle/>
          <a:p>
            <a:pPr algn="ctr"/>
            <a:r>
              <a:rPr lang="es-CR" dirty="0" smtClean="0"/>
              <a:t>Representación por medio de tablas 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4523" y="1209368"/>
            <a:ext cx="8173064" cy="550114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R" dirty="0" smtClean="0"/>
              <a:t>Como se dijo anteriormente: </a:t>
            </a:r>
          </a:p>
          <a:p>
            <a:pPr marL="0" indent="0">
              <a:buNone/>
            </a:pPr>
            <a:endParaRPr lang="es-CR" dirty="0"/>
          </a:p>
          <a:p>
            <a:pPr algn="just"/>
            <a:r>
              <a:rPr lang="es-CR" dirty="0"/>
              <a:t>Nos brindan datos o frecuencias exactas.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A veces el énfasis numérico resalta más el objetivo del análisis. 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Es más fácil variar los elementos de la tabla que los de un gráficos.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Las decisiones fundamentales de cualquier análisis se llevan a cabo mediante los datos crudos, y no mediante meras representaciones.</a:t>
            </a:r>
          </a:p>
          <a:p>
            <a:pPr algn="just"/>
            <a:endParaRPr lang="es-CR" dirty="0"/>
          </a:p>
          <a:p>
            <a:pPr algn="just"/>
            <a:r>
              <a:rPr lang="es-CR" dirty="0"/>
              <a:t>No existe mejor o peor… ambos se complementan.</a:t>
            </a:r>
          </a:p>
        </p:txBody>
      </p:sp>
      <p:sp>
        <p:nvSpPr>
          <p:cNvPr id="4" name="AutoShape 2" descr="Image result for kable 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AutoShape 4" descr="Image result for kable 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28678" name="Picture 6" descr="Image result for dt in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063" y="1194619"/>
            <a:ext cx="2681208" cy="205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80" y="3746090"/>
            <a:ext cx="3311132" cy="290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33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2509" y="1309431"/>
            <a:ext cx="11491451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smtClean="0"/>
              <a:t>Tablas mediante DT: es una forma de presentar la información tabular permitiendo filtros y otras funcionalidades.  </a:t>
            </a: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92505" y="124496"/>
            <a:ext cx="11718758" cy="1040628"/>
          </a:xfrm>
        </p:spPr>
        <p:txBody>
          <a:bodyPr/>
          <a:lstStyle/>
          <a:p>
            <a:pPr algn="ctr"/>
            <a:r>
              <a:rPr lang="es-CR" dirty="0" smtClean="0"/>
              <a:t>Representación por medio de tablas </a:t>
            </a:r>
            <a:endParaRPr lang="es-C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4" y="2594637"/>
            <a:ext cx="10463027" cy="371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864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5025" y="1220941"/>
            <a:ext cx="11933904" cy="4351338"/>
          </a:xfrm>
        </p:spPr>
        <p:txBody>
          <a:bodyPr/>
          <a:lstStyle/>
          <a:p>
            <a:pPr marL="0" indent="0">
              <a:buNone/>
            </a:pPr>
            <a:r>
              <a:rPr lang="es-CR" b="1" dirty="0"/>
              <a:t>Tablas mediante </a:t>
            </a:r>
            <a:r>
              <a:rPr lang="es-CR" b="1" dirty="0" err="1" smtClean="0"/>
              <a:t>kagle</a:t>
            </a:r>
            <a:r>
              <a:rPr lang="es-CR" dirty="0" smtClean="0"/>
              <a:t>: la librería </a:t>
            </a:r>
            <a:r>
              <a:rPr lang="es-CR" dirty="0" err="1" smtClean="0"/>
              <a:t>kagleExtra</a:t>
            </a:r>
            <a:r>
              <a:rPr lang="es-CR" dirty="0" smtClean="0"/>
              <a:t> ofrece una atractiva manipulación visual  de las tablas.</a:t>
            </a:r>
            <a:endParaRPr lang="es-CR" dirty="0"/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92505" y="124496"/>
            <a:ext cx="11718758" cy="1040628"/>
          </a:xfrm>
        </p:spPr>
        <p:txBody>
          <a:bodyPr/>
          <a:lstStyle/>
          <a:p>
            <a:pPr algn="ctr"/>
            <a:r>
              <a:rPr lang="es-CR" dirty="0" smtClean="0"/>
              <a:t>Representación por medio de tablas </a:t>
            </a:r>
            <a:endParaRPr lang="es-C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68504"/>
            <a:ext cx="46482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65" y="2468504"/>
            <a:ext cx="4213315" cy="275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622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92505" y="124496"/>
            <a:ext cx="11718758" cy="1040628"/>
          </a:xfrm>
        </p:spPr>
        <p:txBody>
          <a:bodyPr/>
          <a:lstStyle/>
          <a:p>
            <a:pPr algn="ctr"/>
            <a:r>
              <a:rPr lang="es-CR" dirty="0" smtClean="0"/>
              <a:t>Representación por medio de tablas </a:t>
            </a:r>
            <a:endParaRPr lang="es-CR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45024" y="1220941"/>
            <a:ext cx="11889659" cy="4351338"/>
          </a:xfrm>
        </p:spPr>
        <p:txBody>
          <a:bodyPr/>
          <a:lstStyle/>
          <a:p>
            <a:pPr marL="0" indent="0">
              <a:buNone/>
            </a:pPr>
            <a:r>
              <a:rPr lang="es-CR" b="1" dirty="0"/>
              <a:t>Tablas </a:t>
            </a:r>
            <a:r>
              <a:rPr lang="es-CR" b="1" dirty="0" smtClean="0"/>
              <a:t>dinámicas</a:t>
            </a:r>
            <a:r>
              <a:rPr lang="es-CR" dirty="0" smtClean="0"/>
              <a:t>: una forma de obtener cierta información, y manipular la data tabular en la adquisición de diferentes estadísticas.</a:t>
            </a:r>
            <a:endParaRPr lang="es-CR" dirty="0"/>
          </a:p>
          <a:p>
            <a:pPr marL="0" indent="0">
              <a:buNone/>
            </a:pPr>
            <a:endParaRPr lang="es-C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569" y="2337928"/>
            <a:ext cx="8310562" cy="430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1916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univariados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8839200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Cuadros y tablas dinámicas </a:t>
            </a:r>
            <a:endParaRPr lang="es-CR" dirty="0"/>
          </a:p>
        </p:txBody>
      </p:sp>
      <p:sp>
        <p:nvSpPr>
          <p:cNvPr id="11" name="10 Elipse"/>
          <p:cNvSpPr/>
          <p:nvPr/>
        </p:nvSpPr>
        <p:spPr>
          <a:xfrm>
            <a:off x="7305383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12" name="11 Elipse"/>
          <p:cNvSpPr/>
          <p:nvPr/>
        </p:nvSpPr>
        <p:spPr>
          <a:xfrm>
            <a:off x="7305383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5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2639962" y="539791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multivariados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8839200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Creando un </a:t>
            </a:r>
            <a:r>
              <a:rPr lang="es-CR" dirty="0" err="1" smtClean="0"/>
              <a:t>Story</a:t>
            </a:r>
            <a:r>
              <a:rPr lang="es-CR" dirty="0" smtClean="0"/>
              <a:t>-line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91425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9195" y="95160"/>
            <a:ext cx="10515600" cy="880201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Introducción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06977" y="1114697"/>
            <a:ext cx="8688977" cy="5582194"/>
          </a:xfrm>
        </p:spPr>
        <p:txBody>
          <a:bodyPr>
            <a:normAutofit/>
          </a:bodyPr>
          <a:lstStyle/>
          <a:p>
            <a:pPr algn="just"/>
            <a:r>
              <a:rPr lang="es-CR" sz="2400" dirty="0"/>
              <a:t>Algunas ventajas de los gráficos son: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En comparación con otros tipos de representaciones, los gráficos bien diseñados crean interés y apelan a la atención del lector.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Las relaciones visuales presentadas por gráficos son más fáciles de entender y recordar.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El uso de gráficos ahorra tiempo, ya que el significado esencial de los datos estadísticos se pueden visualizar </a:t>
            </a:r>
            <a:r>
              <a:rPr lang="es-CR" sz="2400" dirty="0" err="1"/>
              <a:t>enun</a:t>
            </a:r>
            <a:r>
              <a:rPr lang="es-CR" sz="2400" dirty="0"/>
              <a:t> instante.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En comparación de los cuadros, los gráficos aportan una visión más completa y general del problema en causa.</a:t>
            </a:r>
          </a:p>
        </p:txBody>
      </p:sp>
      <p:pic>
        <p:nvPicPr>
          <p:cNvPr id="4098" name="Picture 2" descr="Image result for advant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921" y="1409154"/>
            <a:ext cx="2268970" cy="212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dvantag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701" y="4139043"/>
            <a:ext cx="2390775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630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026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50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1502" y="84909"/>
            <a:ext cx="11535697" cy="932733"/>
          </a:xfrm>
        </p:spPr>
        <p:txBody>
          <a:bodyPr/>
          <a:lstStyle/>
          <a:p>
            <a:pPr algn="ctr"/>
            <a:r>
              <a:rPr lang="es-CR" dirty="0" smtClean="0"/>
              <a:t>El </a:t>
            </a:r>
            <a:r>
              <a:rPr lang="es-CR" dirty="0" err="1" smtClean="0"/>
              <a:t>Story</a:t>
            </a:r>
            <a:r>
              <a:rPr lang="es-CR" dirty="0" smtClean="0"/>
              <a:t>-line</a:t>
            </a:r>
            <a:endParaRPr lang="es-CR" dirty="0"/>
          </a:p>
        </p:txBody>
      </p:sp>
      <p:pic>
        <p:nvPicPr>
          <p:cNvPr id="327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02" y="1700979"/>
            <a:ext cx="5243121" cy="462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Image result for story 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37" y="1592826"/>
            <a:ext cx="5546286" cy="483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059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2232" y="914401"/>
            <a:ext cx="8539316" cy="5796116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Todo los gráficos y tablas vistos hasta ahora pueden, o mejor dicho DEBEN desembocar en la explicación de un tema.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Si bien es cierto que siempre los utilizamos en la sección de resultados, estadísticas descriptivas (obligatorio en todos los análisis), la conjunción de todos podrían ayudar a dar explicación a un fenómeno o una pregunta de investigación.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Por ejemplo, si nos preguntamos “estudio de la eficiencias en los servicios públicos”, “análisis de la clientela en los distintos servicios de salud”,  o “monitorio eficiente de los productos de una sucursal”, podríamos aplicar lo visto en esta clase. </a:t>
            </a:r>
            <a:endParaRPr lang="es-CR" sz="2400" dirty="0"/>
          </a:p>
          <a:p>
            <a:pPr algn="just"/>
            <a:endParaRPr lang="es-CR" sz="2400" dirty="0" smtClean="0"/>
          </a:p>
          <a:p>
            <a:pPr algn="just"/>
            <a:r>
              <a:rPr lang="es-CR" sz="2400" dirty="0" smtClean="0"/>
              <a:t>Este es el principio del </a:t>
            </a:r>
            <a:r>
              <a:rPr lang="es-CR" sz="2400" dirty="0" err="1" smtClean="0"/>
              <a:t>Story</a:t>
            </a:r>
            <a:r>
              <a:rPr lang="es-CR" sz="2400" dirty="0" smtClean="0"/>
              <a:t>-line, construir una respuesta a partir de cuadros y gráficos. </a:t>
            </a:r>
            <a:endParaRPr lang="es-CR" sz="2400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51502" y="55413"/>
            <a:ext cx="11535697" cy="932733"/>
          </a:xfrm>
        </p:spPr>
        <p:txBody>
          <a:bodyPr/>
          <a:lstStyle/>
          <a:p>
            <a:pPr algn="ctr"/>
            <a:r>
              <a:rPr lang="es-CR" dirty="0" smtClean="0"/>
              <a:t>El </a:t>
            </a:r>
            <a:r>
              <a:rPr lang="es-CR" dirty="0" err="1" smtClean="0"/>
              <a:t>Story</a:t>
            </a:r>
            <a:r>
              <a:rPr lang="es-CR" dirty="0" smtClean="0"/>
              <a:t>-line</a:t>
            </a:r>
            <a:endParaRPr lang="es-CR" dirty="0"/>
          </a:p>
        </p:txBody>
      </p:sp>
      <p:pic>
        <p:nvPicPr>
          <p:cNvPr id="33794" name="Picture 2" descr="Image result for stor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472" y="1267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588" y="3794760"/>
            <a:ext cx="2588768" cy="277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767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51502" y="84909"/>
            <a:ext cx="11535697" cy="932733"/>
          </a:xfrm>
        </p:spPr>
        <p:txBody>
          <a:bodyPr/>
          <a:lstStyle/>
          <a:p>
            <a:pPr algn="ctr"/>
            <a:r>
              <a:rPr lang="es-CR" dirty="0" smtClean="0"/>
              <a:t>El </a:t>
            </a:r>
            <a:r>
              <a:rPr lang="es-CR" dirty="0" err="1" smtClean="0"/>
              <a:t>Story</a:t>
            </a:r>
            <a:r>
              <a:rPr lang="es-CR" dirty="0" smtClean="0"/>
              <a:t>-line</a:t>
            </a:r>
            <a:endParaRPr lang="es-CR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233363" y="1194620"/>
            <a:ext cx="8542337" cy="5471652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Para el presente curso desarrollaremos tres </a:t>
            </a:r>
            <a:r>
              <a:rPr lang="es-CR" sz="2400" dirty="0" err="1" smtClean="0"/>
              <a:t>Story-lines</a:t>
            </a:r>
            <a:r>
              <a:rPr lang="es-CR" sz="2400" dirty="0" smtClean="0"/>
              <a:t>: </a:t>
            </a:r>
          </a:p>
          <a:p>
            <a:pPr algn="just"/>
            <a:endParaRPr lang="es-C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 smtClean="0"/>
              <a:t> Eficiencia en los servicios públicos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 smtClean="0"/>
              <a:t>Análisis de asistencia a un centro de salud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CR" sz="2400" dirty="0" smtClean="0"/>
              <a:t>Venta de productos de un centro de servicios</a:t>
            </a:r>
          </a:p>
          <a:p>
            <a:pPr marL="457200" indent="-457200" algn="just">
              <a:buFont typeface="+mj-lt"/>
              <a:buAutoNum type="arabicPeriod"/>
            </a:pPr>
            <a:endParaRPr lang="es-CR" sz="2400" dirty="0"/>
          </a:p>
          <a:p>
            <a:pPr algn="just"/>
            <a:r>
              <a:rPr lang="es-CR" sz="2400" dirty="0" smtClean="0"/>
              <a:t>El objetivo es explicar lo mejor posible, a partir de todas las herramientas vistas en clase, cómo se puede dar y explicar el presente panorama de datos, y llegar a concluir sobre el mismo.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Los datos sin una argumentación de fondo, no tienen un valor alguno. El interés está en brindar vida a estos para entender el problema de estudio. </a:t>
            </a:r>
          </a:p>
          <a:p>
            <a:pPr algn="just"/>
            <a:endParaRPr lang="es-CR" sz="2400" dirty="0"/>
          </a:p>
          <a:p>
            <a:pPr algn="just"/>
            <a:endParaRPr lang="es-CR" sz="2400" dirty="0" smtClean="0"/>
          </a:p>
          <a:p>
            <a:pPr algn="just"/>
            <a:endParaRPr lang="es-CR" sz="2400" dirty="0"/>
          </a:p>
        </p:txBody>
      </p:sp>
      <p:pic>
        <p:nvPicPr>
          <p:cNvPr id="34818" name="Picture 2" descr="Image result for story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2"/>
          <a:stretch/>
        </p:blipFill>
        <p:spPr bwMode="auto">
          <a:xfrm>
            <a:off x="9567357" y="1165122"/>
            <a:ext cx="2359059" cy="225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Image result for st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74" y="4306531"/>
            <a:ext cx="2284423" cy="22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69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2949" y="114404"/>
            <a:ext cx="10311580" cy="888486"/>
          </a:xfrm>
        </p:spPr>
        <p:txBody>
          <a:bodyPr/>
          <a:lstStyle/>
          <a:p>
            <a:pPr algn="ctr"/>
            <a:r>
              <a:rPr lang="es-CR" dirty="0"/>
              <a:t>Índice</a:t>
            </a:r>
          </a:p>
        </p:txBody>
      </p:sp>
      <p:sp>
        <p:nvSpPr>
          <p:cNvPr id="4" name="3 Elipse"/>
          <p:cNvSpPr/>
          <p:nvPr/>
        </p:nvSpPr>
        <p:spPr>
          <a:xfrm>
            <a:off x="914405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1</a:t>
            </a:r>
          </a:p>
        </p:txBody>
      </p:sp>
      <p:sp>
        <p:nvSpPr>
          <p:cNvPr id="6" name="5 Elipse"/>
          <p:cNvSpPr/>
          <p:nvPr/>
        </p:nvSpPr>
        <p:spPr>
          <a:xfrm>
            <a:off x="914405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14405" y="5397910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3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639962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Introducción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2639962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univariados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8839200" y="1246237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Cuadros y tablas dinámicas </a:t>
            </a:r>
            <a:endParaRPr lang="es-CR" dirty="0"/>
          </a:p>
        </p:txBody>
      </p:sp>
      <p:sp>
        <p:nvSpPr>
          <p:cNvPr id="11" name="10 Elipse"/>
          <p:cNvSpPr/>
          <p:nvPr/>
        </p:nvSpPr>
        <p:spPr>
          <a:xfrm>
            <a:off x="7305383" y="1184787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4</a:t>
            </a:r>
          </a:p>
        </p:txBody>
      </p:sp>
      <p:sp>
        <p:nvSpPr>
          <p:cNvPr id="12" name="11 Elipse"/>
          <p:cNvSpPr/>
          <p:nvPr/>
        </p:nvSpPr>
        <p:spPr>
          <a:xfrm>
            <a:off x="7305383" y="3313471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5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2639962" y="5397910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Gráficos multivariados</a:t>
            </a:r>
          </a:p>
        </p:txBody>
      </p:sp>
      <p:sp>
        <p:nvSpPr>
          <p:cNvPr id="14" name="13 Rectángulo redondeado"/>
          <p:cNvSpPr/>
          <p:nvPr/>
        </p:nvSpPr>
        <p:spPr>
          <a:xfrm>
            <a:off x="8839200" y="3374921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/>
              <a:t>Creando un </a:t>
            </a:r>
            <a:r>
              <a:rPr lang="es-CR" dirty="0" err="1" smtClean="0"/>
              <a:t>Story</a:t>
            </a:r>
            <a:r>
              <a:rPr lang="es-CR" dirty="0" smtClean="0"/>
              <a:t>-line</a:t>
            </a:r>
            <a:endParaRPr lang="es-CR" dirty="0"/>
          </a:p>
        </p:txBody>
      </p:sp>
      <p:sp>
        <p:nvSpPr>
          <p:cNvPr id="15" name="14 Elipse"/>
          <p:cNvSpPr/>
          <p:nvPr/>
        </p:nvSpPr>
        <p:spPr>
          <a:xfrm>
            <a:off x="7305383" y="5336459"/>
            <a:ext cx="1150374" cy="12093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6</a:t>
            </a:r>
          </a:p>
        </p:txBody>
      </p:sp>
      <p:sp>
        <p:nvSpPr>
          <p:cNvPr id="16" name="15 Rectángulo redondeado"/>
          <p:cNvSpPr/>
          <p:nvPr/>
        </p:nvSpPr>
        <p:spPr>
          <a:xfrm>
            <a:off x="8839200" y="5397909"/>
            <a:ext cx="3126658" cy="1086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4136707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07225" y="84907"/>
            <a:ext cx="7256206" cy="1050719"/>
          </a:xfrm>
        </p:spPr>
        <p:txBody>
          <a:bodyPr/>
          <a:lstStyle/>
          <a:p>
            <a:pPr algn="ctr"/>
            <a:r>
              <a:rPr lang="es-CR" dirty="0" smtClean="0"/>
              <a:t>Conclusión</a:t>
            </a:r>
            <a:endParaRPr lang="es-C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7987" y="1179872"/>
            <a:ext cx="8347587" cy="5530644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El presente capítulo expuso las principales formas visualizar la información.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Se expusieron los gráficos univariados y multivariados, y ciertas modalidades tabulares.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Una forma adecuada de presentar y dar sentido a un conjunto de datos es mediante la aplicación de un </a:t>
            </a:r>
            <a:r>
              <a:rPr lang="es-CR" sz="2400" dirty="0" err="1" smtClean="0"/>
              <a:t>Story</a:t>
            </a:r>
            <a:r>
              <a:rPr lang="es-CR" sz="2400" dirty="0" smtClean="0"/>
              <a:t>-line, utilizando los recursos tabulares y gráficos para lo anterior. 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Más adelante se utilizará un concepto más avanzado en la presentación de la información: el dashboard. </a:t>
            </a:r>
            <a:endParaRPr lang="es-CR" sz="2400" dirty="0"/>
          </a:p>
        </p:txBody>
      </p:sp>
      <p:pic>
        <p:nvPicPr>
          <p:cNvPr id="35842" name="Picture 2" descr="Image result for conclusion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2"/>
          <a:stretch/>
        </p:blipFill>
        <p:spPr bwMode="auto">
          <a:xfrm>
            <a:off x="9069557" y="836199"/>
            <a:ext cx="2773397" cy="25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Image result for conclusion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t="3100" r="2846" b="6607"/>
          <a:stretch/>
        </p:blipFill>
        <p:spPr bwMode="auto">
          <a:xfrm>
            <a:off x="9453012" y="4070555"/>
            <a:ext cx="2227709" cy="22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964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 descr="Resultado de imagen para the e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6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Image result for gra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8" y="331073"/>
            <a:ext cx="11518489" cy="615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19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n para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63" y="1726791"/>
            <a:ext cx="10355671" cy="45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602841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9195" y="138703"/>
            <a:ext cx="10515600" cy="801824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Introducción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98268" y="1275806"/>
            <a:ext cx="8384177" cy="5582194"/>
          </a:xfrm>
        </p:spPr>
        <p:txBody>
          <a:bodyPr>
            <a:normAutofit/>
          </a:bodyPr>
          <a:lstStyle/>
          <a:p>
            <a:r>
              <a:rPr lang="es-CR" sz="2400" dirty="0"/>
              <a:t>Un gráfico </a:t>
            </a:r>
            <a:r>
              <a:rPr lang="es-CR" sz="2400" dirty="0" err="1"/>
              <a:t>multivariado</a:t>
            </a:r>
            <a:r>
              <a:rPr lang="es-CR" sz="2400" dirty="0"/>
              <a:t> persigue 4 objetivos esenciales:</a:t>
            </a:r>
          </a:p>
          <a:p>
            <a:pPr marL="0" indent="0">
              <a:buNone/>
            </a:pPr>
            <a:endParaRPr lang="es-CR" sz="2400" dirty="0"/>
          </a:p>
          <a:p>
            <a:pPr marL="457200" indent="-457200">
              <a:buAutoNum type="arabicPeriod"/>
            </a:pPr>
            <a:r>
              <a:rPr lang="es-CR" sz="2400" dirty="0"/>
              <a:t>Proporciona una visión general.</a:t>
            </a:r>
          </a:p>
          <a:p>
            <a:pPr marL="457200" indent="-457200">
              <a:buAutoNum type="arabicPeriod"/>
            </a:pPr>
            <a:endParaRPr lang="es-CR" sz="2400" dirty="0"/>
          </a:p>
          <a:p>
            <a:pPr marL="457200" indent="-457200">
              <a:buAutoNum type="arabicPeriod"/>
            </a:pPr>
            <a:r>
              <a:rPr lang="es-CR" sz="2400" dirty="0"/>
              <a:t>Relata una historia.</a:t>
            </a:r>
          </a:p>
          <a:p>
            <a:pPr marL="457200" indent="-457200">
              <a:buAutoNum type="arabicPeriod"/>
            </a:pPr>
            <a:endParaRPr lang="es-CR" sz="2400" dirty="0"/>
          </a:p>
          <a:p>
            <a:pPr marL="457200" indent="-457200">
              <a:buAutoNum type="arabicPeriod"/>
            </a:pPr>
            <a:r>
              <a:rPr lang="es-CR" sz="2400" dirty="0"/>
              <a:t>Sugiere una hipótesis.</a:t>
            </a:r>
          </a:p>
          <a:p>
            <a:pPr marL="457200" indent="-457200">
              <a:buAutoNum type="arabicPeriod"/>
            </a:pPr>
            <a:endParaRPr lang="es-CR" sz="2400" dirty="0"/>
          </a:p>
          <a:p>
            <a:pPr marL="457200" indent="-457200">
              <a:buAutoNum type="arabicPeriod"/>
            </a:pPr>
            <a:r>
              <a:rPr lang="es-CR" sz="2400" dirty="0"/>
              <a:t>Critica o aprueba un modelo.</a:t>
            </a:r>
          </a:p>
        </p:txBody>
      </p:sp>
      <p:pic>
        <p:nvPicPr>
          <p:cNvPr id="5122" name="Picture 2" descr="Image result for advant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53" y="2388497"/>
            <a:ext cx="5735492" cy="402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104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9195" y="95160"/>
            <a:ext cx="10515600" cy="880201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Introducción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06977" y="1114697"/>
            <a:ext cx="8688977" cy="5582194"/>
          </a:xfrm>
        </p:spPr>
        <p:txBody>
          <a:bodyPr>
            <a:normAutofit/>
          </a:bodyPr>
          <a:lstStyle/>
          <a:p>
            <a:pPr algn="just"/>
            <a:r>
              <a:rPr lang="es-CR" sz="2400" dirty="0" smtClean="0"/>
              <a:t>Sin embargo, no dejemos el gran valor de las tablas …. </a:t>
            </a:r>
            <a:endParaRPr lang="es-CR" sz="2400" dirty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Nos brindan datos o frecuencias exactas.</a:t>
            </a:r>
            <a:endParaRPr lang="es-CR" sz="2400" dirty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A veces el énfasis numérico resalta más el objetivo del análisis. </a:t>
            </a:r>
            <a:endParaRPr lang="es-CR" sz="2400" dirty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Es más fácil variar los elementos de la tabla que los de un gráficos.</a:t>
            </a:r>
            <a:endParaRPr lang="es-CR" sz="2400" dirty="0"/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Las decisiones fundamentales de cualquier análisis se llevan a cabo mediante los datos crudos, y no mediante meras representaciones.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 smtClean="0"/>
              <a:t>No existe mejor o peor… ambos se complementan.</a:t>
            </a:r>
            <a:endParaRPr lang="es-CR" sz="2400" dirty="0"/>
          </a:p>
        </p:txBody>
      </p:sp>
      <p:pic>
        <p:nvPicPr>
          <p:cNvPr id="2052" name="Picture 4" descr="Image result for moon and su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028" y="4528458"/>
            <a:ext cx="2859315" cy="21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ivot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786" y="1130881"/>
            <a:ext cx="2982813" cy="23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52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9195" y="95160"/>
            <a:ext cx="10515600" cy="880201"/>
          </a:xfrm>
        </p:spPr>
        <p:txBody>
          <a:bodyPr>
            <a:normAutofit/>
          </a:bodyPr>
          <a:lstStyle/>
          <a:p>
            <a:pPr algn="ctr"/>
            <a:r>
              <a:rPr lang="es-CR" dirty="0"/>
              <a:t>Introducción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306977" y="1114697"/>
            <a:ext cx="8268987" cy="5582194"/>
          </a:xfrm>
        </p:spPr>
        <p:txBody>
          <a:bodyPr>
            <a:normAutofit lnSpcReduction="10000"/>
          </a:bodyPr>
          <a:lstStyle/>
          <a:p>
            <a:pPr algn="just"/>
            <a:r>
              <a:rPr lang="es-CR" sz="2400" dirty="0"/>
              <a:t>El presente capítulo se enfoca en estudiar los gráficos multivariados más </a:t>
            </a:r>
            <a:r>
              <a:rPr lang="es-CR" sz="2400" dirty="0" smtClean="0"/>
              <a:t>importantes, así como las mejores representaciones tabulares.</a:t>
            </a:r>
            <a:endParaRPr lang="es-CR" sz="2400" dirty="0"/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Entre estos se encuentran: matrices de gráficos, </a:t>
            </a:r>
            <a:r>
              <a:rPr lang="es-CR" sz="2400" dirty="0" err="1"/>
              <a:t>correlogramas</a:t>
            </a:r>
            <a:r>
              <a:rPr lang="es-CR" sz="2400" dirty="0"/>
              <a:t>, gráficos tridimensionales, contornos, densidades, mosaicos, etc.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Nótese que existen gráficos que muestran más allá de su esencia base, por ejemplo, se puede visualizar la variabilidad para gráficos donde se busca estudiar la posición.</a:t>
            </a:r>
          </a:p>
          <a:p>
            <a:pPr algn="just"/>
            <a:endParaRPr lang="es-CR" sz="2400" dirty="0"/>
          </a:p>
          <a:p>
            <a:pPr algn="just"/>
            <a:r>
              <a:rPr lang="es-CR" sz="2400" dirty="0"/>
              <a:t>Antes de empezar cualquier tipo de análisis estadístico, debemos comenzar por estudiar, caracterizar y analizar los datos, y que mejor forma </a:t>
            </a:r>
            <a:r>
              <a:rPr lang="es-CR" sz="2400" dirty="0" smtClean="0"/>
              <a:t>tanto con gráficos y tablas..</a:t>
            </a:r>
            <a:endParaRPr lang="es-CR" sz="2400" dirty="0"/>
          </a:p>
        </p:txBody>
      </p:sp>
      <p:pic>
        <p:nvPicPr>
          <p:cNvPr id="6146" name="Picture 2" descr="Image result for multivariate pl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338" y="1149927"/>
            <a:ext cx="2268538" cy="224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multivariate 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041" y="3898591"/>
            <a:ext cx="2059132" cy="26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8969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1889</Words>
  <Application>Microsoft Office PowerPoint</Application>
  <PresentationFormat>Personalizado</PresentationFormat>
  <Paragraphs>258</Paragraphs>
  <Slides>68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69" baseType="lpstr">
      <vt:lpstr>Tema de Office</vt:lpstr>
      <vt:lpstr>Visualización de datos univariados, multivariados, tablas y el Story Line</vt:lpstr>
      <vt:lpstr>Índice</vt:lpstr>
      <vt:lpstr>Índice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Índice</vt:lpstr>
      <vt:lpstr>Introducción</vt:lpstr>
      <vt:lpstr>Introducción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Gráficos univariados</vt:lpstr>
      <vt:lpstr>Índice</vt:lpstr>
      <vt:lpstr>Presentación de PowerPoint</vt:lpstr>
      <vt:lpstr>Gráficos multivariados</vt:lpstr>
      <vt:lpstr>Gráficos multivariados</vt:lpstr>
      <vt:lpstr>Gráficos multivariados</vt:lpstr>
      <vt:lpstr>Gráficos multivariados</vt:lpstr>
      <vt:lpstr>Gráficos multivariados</vt:lpstr>
      <vt:lpstr>Gráficos multivariados</vt:lpstr>
      <vt:lpstr>Gráficos multivariados</vt:lpstr>
      <vt:lpstr>Gráficos multivariados</vt:lpstr>
      <vt:lpstr>Gráficos multivariados</vt:lpstr>
      <vt:lpstr>Gráficos multivariados</vt:lpstr>
      <vt:lpstr>Gráficos multivariados</vt:lpstr>
      <vt:lpstr>Gráficos multivariados</vt:lpstr>
      <vt:lpstr>Y, ¿los gráficos del curso?</vt:lpstr>
      <vt:lpstr>Gráficos multivariados de las técnicas del curso</vt:lpstr>
      <vt:lpstr>Gráficos multivariados de las técnicas del curso</vt:lpstr>
      <vt:lpstr>Gráficos multivariados de las técnicas del curso</vt:lpstr>
      <vt:lpstr>Gráficos multivariados de las técnicas del curso</vt:lpstr>
      <vt:lpstr>Gráficos multivariados de las técnicas del curso</vt:lpstr>
      <vt:lpstr>Presentación de PowerPoint</vt:lpstr>
      <vt:lpstr>Presentación de PowerPoint</vt:lpstr>
      <vt:lpstr>Presentación de PowerPoint</vt:lpstr>
      <vt:lpstr>Presentación de PowerPoint</vt:lpstr>
      <vt:lpstr>Índice</vt:lpstr>
      <vt:lpstr>Representación por medio de tablas </vt:lpstr>
      <vt:lpstr>Representación por medio de tablas </vt:lpstr>
      <vt:lpstr>Representación por medio de tablas </vt:lpstr>
      <vt:lpstr>Representación por medio de tablas </vt:lpstr>
      <vt:lpstr>Representación por medio de tablas </vt:lpstr>
      <vt:lpstr>Índice</vt:lpstr>
      <vt:lpstr>Presentación de PowerPoint</vt:lpstr>
      <vt:lpstr>El Story-line</vt:lpstr>
      <vt:lpstr>El Story-line</vt:lpstr>
      <vt:lpstr>El Story-line</vt:lpstr>
      <vt:lpstr>Índice</vt:lpstr>
      <vt:lpstr>Conclusión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de datos multivariados</dc:title>
  <dc:creator>Oscar</dc:creator>
  <cp:lastModifiedBy>Oscar Centeno Mora</cp:lastModifiedBy>
  <cp:revision>139</cp:revision>
  <dcterms:created xsi:type="dcterms:W3CDTF">2017-03-18T23:36:06Z</dcterms:created>
  <dcterms:modified xsi:type="dcterms:W3CDTF">2019-03-12T20:29:29Z</dcterms:modified>
</cp:coreProperties>
</file>